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56" r:id="rId2"/>
    <p:sldId id="260" r:id="rId3"/>
    <p:sldId id="258" r:id="rId4"/>
    <p:sldId id="281" r:id="rId5"/>
    <p:sldId id="280" r:id="rId6"/>
    <p:sldId id="257" r:id="rId7"/>
    <p:sldId id="259" r:id="rId8"/>
    <p:sldId id="261" r:id="rId9"/>
    <p:sldId id="262" r:id="rId10"/>
    <p:sldId id="263" r:id="rId11"/>
    <p:sldId id="275" r:id="rId12"/>
    <p:sldId id="276" r:id="rId13"/>
    <p:sldId id="277" r:id="rId14"/>
    <p:sldId id="278" r:id="rId15"/>
    <p:sldId id="279" r:id="rId16"/>
    <p:sldId id="264" r:id="rId17"/>
    <p:sldId id="267" r:id="rId18"/>
    <p:sldId id="268" r:id="rId19"/>
    <p:sldId id="274" r:id="rId20"/>
    <p:sldId id="265" r:id="rId21"/>
    <p:sldId id="269" r:id="rId22"/>
    <p:sldId id="270" r:id="rId23"/>
    <p:sldId id="271" r:id="rId24"/>
    <p:sldId id="272" r:id="rId25"/>
    <p:sldId id="273" r:id="rId26"/>
    <p:sldId id="282" r:id="rId27"/>
    <p:sldId id="266" r:id="rId2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  <a:srgbClr val="666699"/>
    <a:srgbClr val="CC3300"/>
    <a:srgbClr val="CC9900"/>
    <a:srgbClr val="006600"/>
    <a:srgbClr val="CC6600"/>
    <a:srgbClr val="34190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650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50E4421-02FE-4DD0-90A6-A83405D48E5B}" type="datetimeFigureOut">
              <a:rPr lang="el-GR" smtClean="0"/>
              <a:t>5/6/2014</a:t>
            </a:fld>
            <a:endParaRPr lang="el-G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1158FE9-71D0-4B1E-A103-6002BE47B16D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1364785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158FE9-71D0-4B1E-A103-6002BE47B16D}" type="slidenum">
              <a:rPr lang="el-GR" smtClean="0"/>
              <a:t>18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88794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 marL="534988" indent="-534988">
              <a:buClr>
                <a:srgbClr val="0000CC"/>
              </a:buClr>
              <a:buFont typeface="Wingdings 3" pitchFamily="18" charset="2"/>
              <a:buChar char="â"/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</a:t>
            </a:r>
            <a:r>
              <a:rPr lang="en-US" dirty="0" smtClean="0"/>
              <a:t>styles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6/5/2014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6/5/2014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6/5/2014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mailto:bridge@connect-her.gr" TargetMode="External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+++ CONNECT_LOGO_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2147843"/>
            <a:ext cx="8164794" cy="22365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103900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990600"/>
            <a:ext cx="7848600" cy="5029200"/>
          </a:xfrm>
        </p:spPr>
        <p:txBody>
          <a:bodyPr>
            <a:normAutofit/>
          </a:bodyPr>
          <a:lstStyle/>
          <a:p>
            <a:r>
              <a:rPr lang="en-US" sz="8800" dirty="0" smtClean="0">
                <a:solidFill>
                  <a:srgbClr val="CC3300"/>
                </a:solidFill>
                <a:latin typeface="Cambria" pitchFamily="18" charset="0"/>
              </a:rPr>
              <a:t>It all started </a:t>
            </a:r>
            <a:br>
              <a:rPr lang="en-US" sz="8800" dirty="0" smtClean="0">
                <a:solidFill>
                  <a:srgbClr val="CC3300"/>
                </a:solidFill>
                <a:latin typeface="Cambria" pitchFamily="18" charset="0"/>
              </a:rPr>
            </a:br>
            <a:r>
              <a:rPr lang="en-US" sz="8800" dirty="0" smtClean="0">
                <a:solidFill>
                  <a:srgbClr val="CC3300"/>
                </a:solidFill>
                <a:latin typeface="Cambria" pitchFamily="18" charset="0"/>
              </a:rPr>
              <a:t>with the Vision </a:t>
            </a:r>
            <a:br>
              <a:rPr lang="en-US" sz="8800" dirty="0" smtClean="0">
                <a:solidFill>
                  <a:srgbClr val="CC3300"/>
                </a:solidFill>
                <a:latin typeface="Cambria" pitchFamily="18" charset="0"/>
              </a:rPr>
            </a:br>
            <a:r>
              <a:rPr lang="en-US" sz="8800" dirty="0" smtClean="0">
                <a:solidFill>
                  <a:srgbClr val="CC3300"/>
                </a:solidFill>
                <a:latin typeface="Cambria" pitchFamily="18" charset="0"/>
              </a:rPr>
              <a:t>of a woman!</a:t>
            </a:r>
            <a:endParaRPr lang="el-GR" sz="8800" dirty="0">
              <a:solidFill>
                <a:srgbClr val="CC3300"/>
              </a:solidFill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82744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126050"/>
            <a:ext cx="3810000" cy="13546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/>
          <p:cNvSpPr/>
          <p:nvPr/>
        </p:nvSpPr>
        <p:spPr>
          <a:xfrm>
            <a:off x="546730" y="2133600"/>
            <a:ext cx="3822107" cy="33393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u="sng" dirty="0">
                <a:solidFill>
                  <a:srgbClr val="006600"/>
                </a:solidFill>
                <a:latin typeface="Cambria" pitchFamily="18" charset="0"/>
              </a:rPr>
              <a:t>Irene </a:t>
            </a:r>
            <a:r>
              <a:rPr lang="en-US" sz="2000" u="sng" dirty="0" smtClean="0">
                <a:solidFill>
                  <a:srgbClr val="006600"/>
                </a:solidFill>
                <a:latin typeface="Cambria" pitchFamily="18" charset="0"/>
              </a:rPr>
              <a:t>Notias</a:t>
            </a:r>
          </a:p>
          <a:p>
            <a:pPr algn="ctr"/>
            <a:endParaRPr lang="en-US" sz="1100" u="sng" dirty="0" smtClean="0">
              <a:solidFill>
                <a:srgbClr val="006600"/>
              </a:solidFill>
              <a:latin typeface="Cambria" pitchFamily="18" charset="0"/>
            </a:endParaRPr>
          </a:p>
          <a:p>
            <a:r>
              <a:rPr lang="en-US" sz="2000" b="1" i="1" dirty="0" smtClean="0">
                <a:solidFill>
                  <a:srgbClr val="006600"/>
                </a:solidFill>
                <a:latin typeface="Cambria" pitchFamily="18" charset="0"/>
              </a:rPr>
              <a:t>16 </a:t>
            </a:r>
            <a:r>
              <a:rPr lang="en-US" sz="2000" b="1" i="1" dirty="0">
                <a:solidFill>
                  <a:srgbClr val="006600"/>
                </a:solidFill>
                <a:latin typeface="Cambria" pitchFamily="18" charset="0"/>
              </a:rPr>
              <a:t>years, </a:t>
            </a:r>
            <a:r>
              <a:rPr lang="en-US" sz="2000" b="1" i="1" dirty="0" smtClean="0">
                <a:solidFill>
                  <a:srgbClr val="006600"/>
                </a:solidFill>
                <a:latin typeface="Cambria" pitchFamily="18" charset="0"/>
              </a:rPr>
              <a:t>24-7</a:t>
            </a:r>
            <a:r>
              <a:rPr lang="en-US" sz="2000" dirty="0" smtClean="0">
                <a:solidFill>
                  <a:srgbClr val="006600"/>
                </a:solidFill>
                <a:latin typeface="Cambria" pitchFamily="18" charset="0"/>
              </a:rPr>
              <a:t>,  actively serving </a:t>
            </a:r>
            <a:r>
              <a:rPr lang="en-US" sz="2000" dirty="0">
                <a:solidFill>
                  <a:srgbClr val="006600"/>
                </a:solidFill>
                <a:latin typeface="Cambria" pitchFamily="18" charset="0"/>
              </a:rPr>
              <a:t>the top Greek &amp; American Shipping companies with </a:t>
            </a:r>
            <a:r>
              <a:rPr lang="en-US" sz="2000" dirty="0" smtClean="0">
                <a:solidFill>
                  <a:srgbClr val="006600"/>
                </a:solidFill>
                <a:latin typeface="Cambria" pitchFamily="18" charset="0"/>
              </a:rPr>
              <a:t>their Bunker </a:t>
            </a:r>
            <a:r>
              <a:rPr lang="en-US" sz="2000" dirty="0">
                <a:solidFill>
                  <a:srgbClr val="006600"/>
                </a:solidFill>
                <a:latin typeface="Cambria" pitchFamily="18" charset="0"/>
              </a:rPr>
              <a:t>(Marine Fuel) Purchases as </a:t>
            </a:r>
            <a:r>
              <a:rPr lang="en-US" sz="2000" dirty="0" smtClean="0">
                <a:solidFill>
                  <a:srgbClr val="006600"/>
                </a:solidFill>
                <a:latin typeface="Cambria" pitchFamily="18" charset="0"/>
              </a:rPr>
              <a:t>a Bunker </a:t>
            </a:r>
            <a:r>
              <a:rPr lang="en-US" sz="2000" dirty="0">
                <a:solidFill>
                  <a:srgbClr val="006600"/>
                </a:solidFill>
                <a:latin typeface="Cambria" pitchFamily="18" charset="0"/>
              </a:rPr>
              <a:t>Broker, Sales &amp; Marketing Manager &amp; Exclusive Purchasing </a:t>
            </a:r>
            <a:r>
              <a:rPr lang="en-US" sz="2000" dirty="0" smtClean="0">
                <a:solidFill>
                  <a:srgbClr val="006600"/>
                </a:solidFill>
                <a:latin typeface="Cambria" pitchFamily="18" charset="0"/>
              </a:rPr>
              <a:t>Agent</a:t>
            </a:r>
            <a:r>
              <a:rPr lang="en-US" sz="2000" dirty="0">
                <a:solidFill>
                  <a:srgbClr val="006600"/>
                </a:solidFill>
                <a:latin typeface="Cambria" pitchFamily="18" charset="0"/>
              </a:rPr>
              <a:t> </a:t>
            </a:r>
            <a:r>
              <a:rPr lang="en-US" sz="2000" b="1" i="1" dirty="0" smtClean="0">
                <a:solidFill>
                  <a:srgbClr val="006600"/>
                </a:solidFill>
                <a:latin typeface="Cambria" pitchFamily="18" charset="0"/>
              </a:rPr>
              <a:t>+another 16 </a:t>
            </a:r>
            <a:r>
              <a:rPr lang="en-US" sz="2000" dirty="0" smtClean="0">
                <a:solidFill>
                  <a:srgbClr val="006600"/>
                </a:solidFill>
                <a:latin typeface="Cambria" pitchFamily="18" charset="0"/>
              </a:rPr>
              <a:t>years working in  Administration </a:t>
            </a:r>
            <a:r>
              <a:rPr lang="en-US" sz="2000" dirty="0">
                <a:solidFill>
                  <a:srgbClr val="006600"/>
                </a:solidFill>
                <a:latin typeface="Cambria" pitchFamily="18" charset="0"/>
              </a:rPr>
              <a:t>posts for </a:t>
            </a:r>
            <a:r>
              <a:rPr lang="en-US" sz="2000" dirty="0" smtClean="0">
                <a:solidFill>
                  <a:srgbClr val="006600"/>
                </a:solidFill>
                <a:latin typeface="Cambria" pitchFamily="18" charset="0"/>
              </a:rPr>
              <a:t> </a:t>
            </a:r>
            <a:r>
              <a:rPr lang="en-US" sz="2000" dirty="0">
                <a:solidFill>
                  <a:srgbClr val="006600"/>
                </a:solidFill>
                <a:latin typeface="Cambria" pitchFamily="18" charset="0"/>
              </a:rPr>
              <a:t>NYC </a:t>
            </a:r>
            <a:r>
              <a:rPr lang="en-US" sz="2000" dirty="0" smtClean="0">
                <a:solidFill>
                  <a:srgbClr val="006600"/>
                </a:solidFill>
                <a:latin typeface="Cambria" pitchFamily="18" charset="0"/>
              </a:rPr>
              <a:t>high-profile firms</a:t>
            </a: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2365277"/>
            <a:ext cx="2667000" cy="28760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155633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981200" y="5410200"/>
            <a:ext cx="66294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dirty="0" smtClean="0">
                <a:solidFill>
                  <a:srgbClr val="006600"/>
                </a:solidFill>
                <a:latin typeface="Cambria" pitchFamily="18" charset="0"/>
              </a:rPr>
              <a:t>THEN, Shipping met HR …</a:t>
            </a:r>
          </a:p>
        </p:txBody>
      </p:sp>
    </p:spTree>
    <p:extLst>
      <p:ext uri="{BB962C8B-B14F-4D97-AF65-F5344CB8AC3E}">
        <p14:creationId xmlns:p14="http://schemas.microsoft.com/office/powerpoint/2010/main" val="5648002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152400"/>
            <a:ext cx="3886200" cy="13817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6"/>
          <p:cNvSpPr/>
          <p:nvPr/>
        </p:nvSpPr>
        <p:spPr>
          <a:xfrm>
            <a:off x="4606895" y="1905000"/>
            <a:ext cx="3962400" cy="45704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u="sng" dirty="0" err="1">
                <a:solidFill>
                  <a:srgbClr val="006600"/>
                </a:solidFill>
                <a:latin typeface="Cambria" pitchFamily="18" charset="0"/>
              </a:rPr>
              <a:t>Efharis</a:t>
            </a:r>
            <a:r>
              <a:rPr lang="en-US" sz="2000" u="sng" dirty="0">
                <a:solidFill>
                  <a:srgbClr val="006600"/>
                </a:solidFill>
                <a:latin typeface="Cambria" pitchFamily="18" charset="0"/>
              </a:rPr>
              <a:t> </a:t>
            </a:r>
            <a:r>
              <a:rPr lang="en-US" sz="2000" u="sng" dirty="0" err="1" smtClean="0">
                <a:solidFill>
                  <a:srgbClr val="006600"/>
                </a:solidFill>
                <a:latin typeface="Cambria" pitchFamily="18" charset="0"/>
              </a:rPr>
              <a:t>Perpinia</a:t>
            </a:r>
            <a:endParaRPr lang="en-US" sz="2000" u="sng" dirty="0" smtClean="0">
              <a:solidFill>
                <a:srgbClr val="006600"/>
              </a:solidFill>
              <a:latin typeface="Cambria" pitchFamily="18" charset="0"/>
            </a:endParaRPr>
          </a:p>
          <a:p>
            <a:pPr algn="ctr"/>
            <a:endParaRPr lang="en-US" sz="1100" u="sng" dirty="0" smtClean="0">
              <a:solidFill>
                <a:srgbClr val="006600"/>
              </a:solidFill>
              <a:latin typeface="Cambria" pitchFamily="18" charset="0"/>
            </a:endParaRPr>
          </a:p>
          <a:p>
            <a:r>
              <a:rPr lang="en-US" sz="2000" dirty="0" smtClean="0">
                <a:solidFill>
                  <a:srgbClr val="006600"/>
                </a:solidFill>
                <a:latin typeface="Cambria" pitchFamily="18" charset="0"/>
              </a:rPr>
              <a:t>An experienced HR Professional with extensive </a:t>
            </a:r>
            <a:r>
              <a:rPr lang="en-US" sz="2000" dirty="0">
                <a:solidFill>
                  <a:srgbClr val="006600"/>
                </a:solidFill>
                <a:latin typeface="Cambria" pitchFamily="18" charset="0"/>
              </a:rPr>
              <a:t>and well rounded experience in Human Resources and </a:t>
            </a:r>
            <a:r>
              <a:rPr lang="en-US" sz="2000" dirty="0" smtClean="0">
                <a:solidFill>
                  <a:srgbClr val="006600"/>
                </a:solidFill>
                <a:latin typeface="Cambria" pitchFamily="18" charset="0"/>
              </a:rPr>
              <a:t>Communication.</a:t>
            </a:r>
          </a:p>
          <a:p>
            <a:r>
              <a:rPr lang="en-US" sz="2000" b="1" i="1" dirty="0" smtClean="0">
                <a:solidFill>
                  <a:srgbClr val="006600"/>
                </a:solidFill>
                <a:latin typeface="Cambria" pitchFamily="18" charset="0"/>
              </a:rPr>
              <a:t>27 </a:t>
            </a:r>
            <a:r>
              <a:rPr lang="en-US" sz="2000" b="1" i="1" dirty="0">
                <a:solidFill>
                  <a:srgbClr val="006600"/>
                </a:solidFill>
                <a:latin typeface="Cambria" pitchFamily="18" charset="0"/>
              </a:rPr>
              <a:t>years </a:t>
            </a:r>
            <a:r>
              <a:rPr lang="en-US" sz="2000" dirty="0">
                <a:solidFill>
                  <a:srgbClr val="006600"/>
                </a:solidFill>
                <a:latin typeface="Cambria" pitchFamily="18" charset="0"/>
              </a:rPr>
              <a:t>in the </a:t>
            </a:r>
            <a:r>
              <a:rPr lang="en-US" sz="2000" dirty="0" smtClean="0">
                <a:solidFill>
                  <a:srgbClr val="006600"/>
                </a:solidFill>
                <a:latin typeface="Cambria" pitchFamily="18" charset="0"/>
              </a:rPr>
              <a:t>Business, in </a:t>
            </a:r>
            <a:r>
              <a:rPr lang="en-US" sz="2000" dirty="0">
                <a:solidFill>
                  <a:srgbClr val="006600"/>
                </a:solidFill>
                <a:latin typeface="Cambria" pitchFamily="18" charset="0"/>
              </a:rPr>
              <a:t>several industries</a:t>
            </a:r>
            <a:r>
              <a:rPr lang="en-US" sz="2000" dirty="0" smtClean="0">
                <a:solidFill>
                  <a:srgbClr val="006600"/>
                </a:solidFill>
                <a:latin typeface="Cambria" pitchFamily="18" charset="0"/>
              </a:rPr>
              <a:t>, across different sectors, </a:t>
            </a:r>
            <a:r>
              <a:rPr lang="en-US" sz="2000" dirty="0">
                <a:solidFill>
                  <a:srgbClr val="006600"/>
                </a:solidFill>
                <a:latin typeface="Cambria" pitchFamily="18" charset="0"/>
              </a:rPr>
              <a:t>both in </a:t>
            </a:r>
            <a:r>
              <a:rPr lang="en-US" sz="2000" b="1" i="1" dirty="0">
                <a:solidFill>
                  <a:srgbClr val="006600"/>
                </a:solidFill>
                <a:latin typeface="Cambria" pitchFamily="18" charset="0"/>
              </a:rPr>
              <a:t>Greece and </a:t>
            </a:r>
            <a:r>
              <a:rPr lang="en-US" sz="2000" b="1" i="1" dirty="0" smtClean="0">
                <a:solidFill>
                  <a:srgbClr val="006600"/>
                </a:solidFill>
                <a:latin typeface="Cambria" pitchFamily="18" charset="0"/>
              </a:rPr>
              <a:t>Internationally</a:t>
            </a:r>
            <a:r>
              <a:rPr lang="en-US" sz="2000" b="1" i="1" dirty="0" smtClean="0">
                <a:solidFill>
                  <a:srgbClr val="006600"/>
                </a:solidFill>
                <a:latin typeface="Cambria" pitchFamily="18" charset="0"/>
              </a:rPr>
              <a:t>.</a:t>
            </a:r>
          </a:p>
          <a:p>
            <a:r>
              <a:rPr lang="en-US" sz="2000" dirty="0" smtClean="0">
                <a:solidFill>
                  <a:srgbClr val="006600"/>
                </a:solidFill>
                <a:latin typeface="Cambria" pitchFamily="18" charset="0"/>
              </a:rPr>
              <a:t>Passionate about value-adding HR support and a dedicated advocate of the value of talented people as the number one factor of success in any business endeavor! </a:t>
            </a:r>
            <a:endParaRPr lang="en-US" sz="2000" dirty="0" smtClean="0">
              <a:solidFill>
                <a:srgbClr val="006600"/>
              </a:solidFill>
              <a:latin typeface="Cambria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267" y="2438400"/>
            <a:ext cx="2665865" cy="3562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0213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371600" y="3886200"/>
            <a:ext cx="624840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 smtClean="0">
                <a:solidFill>
                  <a:srgbClr val="0070C0"/>
                </a:solidFill>
              </a:rPr>
              <a:t>….. </a:t>
            </a:r>
            <a:r>
              <a:rPr lang="en-US" sz="3200" dirty="0" smtClean="0">
                <a:solidFill>
                  <a:srgbClr val="0070C0"/>
                </a:solidFill>
                <a:latin typeface="Cambria" pitchFamily="18" charset="0"/>
              </a:rPr>
              <a:t>to sustain excellence &amp; </a:t>
            </a:r>
            <a:r>
              <a:rPr lang="en-US" sz="3200" dirty="0">
                <a:solidFill>
                  <a:srgbClr val="0070C0"/>
                </a:solidFill>
                <a:latin typeface="Cambria" pitchFamily="18" charset="0"/>
              </a:rPr>
              <a:t>strengthen the shipping industry, </a:t>
            </a:r>
            <a:endParaRPr lang="en-US" sz="3200" dirty="0" smtClean="0">
              <a:solidFill>
                <a:srgbClr val="0070C0"/>
              </a:solidFill>
              <a:latin typeface="Cambria" pitchFamily="18" charset="0"/>
            </a:endParaRPr>
          </a:p>
          <a:p>
            <a:pPr algn="ctr"/>
            <a:r>
              <a:rPr lang="en-US" sz="3200" dirty="0" smtClean="0">
                <a:solidFill>
                  <a:srgbClr val="0070C0"/>
                </a:solidFill>
                <a:latin typeface="Cambria" pitchFamily="18" charset="0"/>
              </a:rPr>
              <a:t>by </a:t>
            </a:r>
            <a:r>
              <a:rPr lang="en-US" sz="3200" dirty="0">
                <a:solidFill>
                  <a:srgbClr val="0070C0"/>
                </a:solidFill>
                <a:latin typeface="Cambria" pitchFamily="18" charset="0"/>
              </a:rPr>
              <a:t>boosting and upgrading </a:t>
            </a:r>
            <a:endParaRPr lang="en-US" sz="3200" dirty="0" smtClean="0">
              <a:solidFill>
                <a:srgbClr val="0070C0"/>
              </a:solidFill>
              <a:latin typeface="Cambria" pitchFamily="18" charset="0"/>
            </a:endParaRPr>
          </a:p>
          <a:p>
            <a:pPr algn="ctr"/>
            <a:r>
              <a:rPr lang="en-US" sz="3200" dirty="0" smtClean="0">
                <a:solidFill>
                  <a:srgbClr val="0070C0"/>
                </a:solidFill>
                <a:latin typeface="Cambria" pitchFamily="18" charset="0"/>
              </a:rPr>
              <a:t>young </a:t>
            </a:r>
            <a:r>
              <a:rPr lang="en-US" sz="3200" dirty="0">
                <a:solidFill>
                  <a:srgbClr val="0070C0"/>
                </a:solidFill>
                <a:latin typeface="Cambria" pitchFamily="18" charset="0"/>
              </a:rPr>
              <a:t>professionals-in-the </a:t>
            </a:r>
            <a:r>
              <a:rPr lang="en-US" sz="3200" dirty="0" smtClean="0">
                <a:solidFill>
                  <a:srgbClr val="0070C0"/>
                </a:solidFill>
                <a:latin typeface="Cambria" pitchFamily="18" charset="0"/>
              </a:rPr>
              <a:t>making</a:t>
            </a:r>
            <a:endParaRPr lang="el-GR" sz="3200" dirty="0">
              <a:solidFill>
                <a:srgbClr val="0070C0"/>
              </a:solidFill>
              <a:latin typeface="Cambria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525" y="990600"/>
            <a:ext cx="7600950" cy="2495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11612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962"/>
          <a:stretch/>
        </p:blipFill>
        <p:spPr>
          <a:xfrm>
            <a:off x="0" y="1066800"/>
            <a:ext cx="9144000" cy="472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24028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838912" y="247162"/>
            <a:ext cx="7543088" cy="2062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l-GR" sz="3200" b="1" i="0" u="none" strike="noStrike" cap="none" normalizeH="0" baseline="0" dirty="0" err="1" smtClean="0">
                <a:ln>
                  <a:noFill/>
                </a:ln>
                <a:solidFill>
                  <a:srgbClr val="0000CC"/>
                </a:solidFill>
                <a:effectLst/>
                <a:latin typeface="Arial" charset="0"/>
                <a:cs typeface="Arial" charset="0"/>
              </a:rPr>
              <a:t>Our</a:t>
            </a:r>
            <a:r>
              <a:rPr kumimoji="0" lang="el-GR" sz="3200" b="1" i="0" u="none" strike="noStrike" cap="none" normalizeH="0" baseline="0" dirty="0" smtClean="0">
                <a:ln>
                  <a:noFill/>
                </a:ln>
                <a:solidFill>
                  <a:srgbClr val="0000CC"/>
                </a:solidFill>
                <a:effectLst/>
                <a:latin typeface="Arial" charset="0"/>
                <a:cs typeface="Arial" charset="0"/>
              </a:rPr>
              <a:t> </a:t>
            </a:r>
            <a:r>
              <a:rPr lang="en-US" sz="3200" b="1" dirty="0" smtClean="0">
                <a:solidFill>
                  <a:srgbClr val="0000CC"/>
                </a:solidFill>
                <a:latin typeface="Arial" charset="0"/>
                <a:cs typeface="Arial" charset="0"/>
              </a:rPr>
              <a:t>Mission</a:t>
            </a: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rgbClr val="0000CC"/>
                </a:solidFill>
                <a:effectLst/>
                <a:latin typeface="Arial" charset="0"/>
                <a:cs typeface="Arial" charset="0"/>
              </a:rPr>
              <a:t> :</a:t>
            </a:r>
            <a:r>
              <a:rPr kumimoji="0" lang="el-GR" sz="3200" b="1" i="0" u="none" strike="noStrike" cap="none" normalizeH="0" baseline="0" dirty="0" smtClean="0">
                <a:ln>
                  <a:noFill/>
                </a:ln>
                <a:solidFill>
                  <a:srgbClr val="0000CC"/>
                </a:solidFill>
                <a:effectLst/>
                <a:latin typeface="Arial" charset="0"/>
                <a:cs typeface="Arial" charset="0"/>
              </a:rPr>
              <a:t> </a:t>
            </a:r>
            <a:br>
              <a:rPr kumimoji="0" lang="el-GR" sz="3200" b="1" i="0" u="none" strike="noStrike" cap="none" normalizeH="0" baseline="0" dirty="0" smtClean="0">
                <a:ln>
                  <a:noFill/>
                </a:ln>
                <a:solidFill>
                  <a:srgbClr val="0000CC"/>
                </a:solidFill>
                <a:effectLst/>
                <a:latin typeface="Arial" charset="0"/>
                <a:cs typeface="Arial" charset="0"/>
              </a:rPr>
            </a:b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rgbClr val="0000CC"/>
                </a:solidFill>
                <a:effectLst/>
                <a:latin typeface="Arial" charset="0"/>
                <a:cs typeface="Arial" charset="0"/>
              </a:rPr>
              <a:t>to </a:t>
            </a:r>
            <a:r>
              <a:rPr kumimoji="0" lang="el-GR" sz="3200" b="1" i="0" u="none" strike="noStrike" cap="none" normalizeH="0" baseline="0" dirty="0" err="1" smtClean="0">
                <a:ln>
                  <a:noFill/>
                </a:ln>
                <a:solidFill>
                  <a:srgbClr val="0000CC"/>
                </a:solidFill>
                <a:effectLst/>
                <a:latin typeface="Arial" charset="0"/>
                <a:cs typeface="Arial" charset="0"/>
              </a:rPr>
              <a:t>be</a:t>
            </a:r>
            <a:r>
              <a:rPr kumimoji="0" lang="el-GR" sz="3200" b="1" i="0" u="none" strike="noStrike" cap="none" normalizeH="0" baseline="0" dirty="0" smtClean="0">
                <a:ln>
                  <a:noFill/>
                </a:ln>
                <a:solidFill>
                  <a:srgbClr val="0000CC"/>
                </a:solidFill>
                <a:effectLst/>
                <a:latin typeface="Arial" charset="0"/>
                <a:cs typeface="Arial" charset="0"/>
              </a:rPr>
              <a:t> a </a:t>
            </a:r>
            <a:r>
              <a:rPr kumimoji="0" lang="el-GR" sz="3200" b="1" i="0" u="none" strike="noStrike" cap="none" normalizeH="0" baseline="0" dirty="0" err="1" smtClean="0">
                <a:ln>
                  <a:noFill/>
                </a:ln>
                <a:solidFill>
                  <a:srgbClr val="0000CC"/>
                </a:solidFill>
                <a:effectLst/>
                <a:latin typeface="Arial" charset="0"/>
                <a:cs typeface="Arial" charset="0"/>
              </a:rPr>
              <a:t>bridge</a:t>
            </a:r>
            <a:r>
              <a:rPr lang="en-US" sz="3200" b="1" dirty="0">
                <a:solidFill>
                  <a:srgbClr val="0000CC"/>
                </a:solidFill>
                <a:latin typeface="Arial" charset="0"/>
                <a:cs typeface="Arial" charset="0"/>
              </a:rPr>
              <a:t> </a:t>
            </a:r>
            <a:r>
              <a:rPr lang="en-US" sz="3200" b="1" dirty="0" smtClean="0">
                <a:solidFill>
                  <a:srgbClr val="0000CC"/>
                </a:solidFill>
                <a:latin typeface="Arial" charset="0"/>
                <a:cs typeface="Arial" charset="0"/>
              </a:rPr>
              <a:t>that</a:t>
            </a:r>
            <a:r>
              <a:rPr kumimoji="0" lang="el-GR" sz="3200" b="1" i="0" u="none" strike="noStrike" cap="none" normalizeH="0" baseline="0" dirty="0" smtClean="0">
                <a:ln>
                  <a:noFill/>
                </a:ln>
                <a:solidFill>
                  <a:srgbClr val="0000CC"/>
                </a:solidFill>
                <a:effectLst/>
                <a:latin typeface="Arial" charset="0"/>
                <a:cs typeface="Arial" charset="0"/>
              </a:rPr>
              <a:t> </a:t>
            </a:r>
            <a:endParaRPr kumimoji="0" lang="en-US" sz="3200" b="1" i="0" u="none" strike="noStrike" cap="none" normalizeH="0" baseline="0" dirty="0" smtClean="0">
              <a:ln>
                <a:noFill/>
              </a:ln>
              <a:solidFill>
                <a:srgbClr val="0000CC"/>
              </a:solidFill>
              <a:effectLst/>
              <a:latin typeface="Arial" charset="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l-GR" sz="3200" b="1" i="0" u="none" strike="noStrike" cap="none" normalizeH="0" baseline="0" dirty="0" err="1" smtClean="0">
                <a:ln>
                  <a:noFill/>
                </a:ln>
                <a:solidFill>
                  <a:srgbClr val="0000CC"/>
                </a:solidFill>
                <a:effectLst/>
                <a:latin typeface="Arial" charset="0"/>
                <a:cs typeface="Arial" charset="0"/>
              </a:rPr>
              <a:t>connects</a:t>
            </a:r>
            <a:r>
              <a:rPr kumimoji="0" lang="el-GR" sz="3200" b="1" i="0" u="none" strike="noStrike" cap="none" normalizeH="0" baseline="0" dirty="0" smtClean="0">
                <a:ln>
                  <a:noFill/>
                </a:ln>
                <a:solidFill>
                  <a:srgbClr val="0000CC"/>
                </a:solidFill>
                <a:effectLst/>
                <a:latin typeface="Arial" charset="0"/>
                <a:cs typeface="Arial" charset="0"/>
              </a:rPr>
              <a:t> </a:t>
            </a:r>
            <a:r>
              <a:rPr kumimoji="0" lang="el-GR" sz="3200" b="1" i="0" u="none" strike="noStrike" cap="none" normalizeH="0" baseline="0" dirty="0" err="1" smtClean="0">
                <a:ln>
                  <a:noFill/>
                </a:ln>
                <a:solidFill>
                  <a:srgbClr val="0000CC"/>
                </a:solidFill>
                <a:effectLst/>
                <a:latin typeface="Arial" charset="0"/>
                <a:cs typeface="Arial" charset="0"/>
              </a:rPr>
              <a:t>talented</a:t>
            </a:r>
            <a:r>
              <a:rPr kumimoji="0" lang="el-GR" sz="3200" b="1" i="0" u="none" strike="noStrike" cap="none" normalizeH="0" baseline="0" dirty="0" smtClean="0">
                <a:ln>
                  <a:noFill/>
                </a:ln>
                <a:solidFill>
                  <a:srgbClr val="0000CC"/>
                </a:solidFill>
                <a:effectLst/>
                <a:latin typeface="Arial" charset="0"/>
                <a:cs typeface="Arial" charset="0"/>
              </a:rPr>
              <a:t> </a:t>
            </a:r>
            <a:r>
              <a:rPr kumimoji="0" lang="el-GR" sz="3200" b="1" i="0" u="none" strike="noStrike" cap="none" normalizeH="0" baseline="0" dirty="0" err="1" smtClean="0">
                <a:ln>
                  <a:noFill/>
                </a:ln>
                <a:solidFill>
                  <a:srgbClr val="0000CC"/>
                </a:solidFill>
                <a:effectLst/>
                <a:latin typeface="Arial" charset="0"/>
                <a:cs typeface="Arial" charset="0"/>
              </a:rPr>
              <a:t>people</a:t>
            </a:r>
            <a:r>
              <a:rPr kumimoji="0" lang="el-GR" sz="3200" b="1" i="0" u="none" strike="noStrike" cap="none" normalizeH="0" baseline="0" dirty="0" smtClean="0">
                <a:ln>
                  <a:noFill/>
                </a:ln>
                <a:solidFill>
                  <a:srgbClr val="0000CC"/>
                </a:solidFill>
                <a:effectLst/>
                <a:latin typeface="Arial" charset="0"/>
                <a:cs typeface="Arial" charset="0"/>
              </a:rPr>
              <a:t>  </a:t>
            </a:r>
            <a:br>
              <a:rPr kumimoji="0" lang="el-GR" sz="3200" b="1" i="0" u="none" strike="noStrike" cap="none" normalizeH="0" baseline="0" dirty="0" smtClean="0">
                <a:ln>
                  <a:noFill/>
                </a:ln>
                <a:solidFill>
                  <a:srgbClr val="0000CC"/>
                </a:solidFill>
                <a:effectLst/>
                <a:latin typeface="Arial" charset="0"/>
                <a:cs typeface="Arial" charset="0"/>
              </a:rPr>
            </a:br>
            <a:r>
              <a:rPr kumimoji="0" lang="el-GR" sz="3200" b="1" i="0" u="none" strike="noStrike" cap="none" normalizeH="0" baseline="0" dirty="0" err="1" smtClean="0">
                <a:ln>
                  <a:noFill/>
                </a:ln>
                <a:solidFill>
                  <a:srgbClr val="0000CC"/>
                </a:solidFill>
                <a:effectLst/>
                <a:latin typeface="Arial" charset="0"/>
                <a:cs typeface="Arial" charset="0"/>
              </a:rPr>
              <a:t>to</a:t>
            </a:r>
            <a:r>
              <a:rPr kumimoji="0" lang="el-GR" sz="3200" b="1" i="0" u="none" strike="noStrike" cap="none" normalizeH="0" baseline="0" dirty="0" smtClean="0">
                <a:ln>
                  <a:noFill/>
                </a:ln>
                <a:solidFill>
                  <a:srgbClr val="0000CC"/>
                </a:solidFill>
                <a:effectLst/>
                <a:latin typeface="Arial" charset="0"/>
                <a:cs typeface="Arial" charset="0"/>
              </a:rPr>
              <a:t> </a:t>
            </a:r>
            <a:r>
              <a:rPr kumimoji="0" lang="el-GR" sz="3200" b="1" i="0" u="none" strike="noStrike" cap="none" normalizeH="0" baseline="0" dirty="0" err="1" smtClean="0">
                <a:ln>
                  <a:noFill/>
                </a:ln>
                <a:solidFill>
                  <a:srgbClr val="0000CC"/>
                </a:solidFill>
                <a:effectLst/>
                <a:latin typeface="Arial" charset="0"/>
                <a:cs typeface="Arial" charset="0"/>
              </a:rPr>
              <a:t>Shipping</a:t>
            </a:r>
            <a:r>
              <a:rPr kumimoji="0" lang="el-GR" sz="3200" b="1" i="0" u="none" strike="noStrike" cap="none" normalizeH="0" baseline="0" dirty="0" smtClean="0">
                <a:ln>
                  <a:noFill/>
                </a:ln>
                <a:solidFill>
                  <a:srgbClr val="0000CC"/>
                </a:solidFill>
                <a:effectLst/>
                <a:latin typeface="Arial" charset="0"/>
                <a:cs typeface="Arial" charset="0"/>
              </a:rPr>
              <a:t> </a:t>
            </a:r>
            <a:r>
              <a:rPr kumimoji="0" lang="el-GR" sz="3200" b="1" i="0" u="none" strike="noStrike" cap="none" normalizeH="0" baseline="0" dirty="0" err="1" smtClean="0">
                <a:ln>
                  <a:noFill/>
                </a:ln>
                <a:solidFill>
                  <a:srgbClr val="0000CC"/>
                </a:solidFill>
                <a:effectLst/>
                <a:latin typeface="Arial" charset="0"/>
                <a:cs typeface="Arial" charset="0"/>
              </a:rPr>
              <a:t>Companies</a:t>
            </a:r>
            <a:r>
              <a:rPr kumimoji="0" lang="el-GR" sz="3200" i="0" u="none" strike="noStrike" cap="none" normalizeH="0" baseline="0" dirty="0" smtClean="0">
                <a:ln>
                  <a:noFill/>
                </a:ln>
                <a:solidFill>
                  <a:srgbClr val="0000CC"/>
                </a:solidFill>
                <a:effectLst/>
                <a:latin typeface="Arial" charset="0"/>
                <a:cs typeface="Arial" charset="0"/>
              </a:rPr>
              <a:t>! </a:t>
            </a:r>
            <a:endParaRPr kumimoji="0" lang="el-GR" sz="3200" b="0" i="0" u="none" strike="noStrike" cap="none" normalizeH="0" baseline="0" dirty="0" smtClean="0">
              <a:ln>
                <a:noFill/>
              </a:ln>
              <a:solidFill>
                <a:srgbClr val="0000CC"/>
              </a:solidFill>
              <a:effectLst/>
              <a:latin typeface="Arial" charset="0"/>
              <a:cs typeface="Arial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743200"/>
            <a:ext cx="9144000" cy="3780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99221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1625" y="600075"/>
            <a:ext cx="6000750" cy="5657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550369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www.iciclevillage.com/wp-content/uploads/2012/05/therepeutic_touch_spa_menu_of_service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304800"/>
            <a:ext cx="4448778" cy="106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2743200"/>
          </a:xfrm>
          <a:ln>
            <a:solidFill>
              <a:schemeClr val="accent2">
                <a:lumMod val="75000"/>
              </a:schemeClr>
            </a:solidFill>
          </a:ln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800" b="1" dirty="0" smtClean="0">
                <a:solidFill>
                  <a:srgbClr val="341902"/>
                </a:solidFill>
                <a:latin typeface="Cambria" pitchFamily="18" charset="0"/>
              </a:rPr>
              <a:t>Recruitment</a:t>
            </a:r>
          </a:p>
          <a:p>
            <a:pPr lvl="1"/>
            <a:r>
              <a:rPr lang="en-US" sz="1800" b="1" dirty="0" smtClean="0">
                <a:solidFill>
                  <a:schemeClr val="accent6">
                    <a:lumMod val="50000"/>
                  </a:schemeClr>
                </a:solidFill>
                <a:latin typeface="Cambria" pitchFamily="18" charset="0"/>
              </a:rPr>
              <a:t>Internships</a:t>
            </a:r>
          </a:p>
          <a:p>
            <a:pPr lvl="1"/>
            <a:r>
              <a:rPr lang="en-US" sz="1800" b="1" dirty="0" smtClean="0">
                <a:solidFill>
                  <a:schemeClr val="accent6">
                    <a:lumMod val="50000"/>
                  </a:schemeClr>
                </a:solidFill>
                <a:latin typeface="Cambria" pitchFamily="18" charset="0"/>
              </a:rPr>
              <a:t>Permanent Appointments</a:t>
            </a:r>
          </a:p>
          <a:p>
            <a:pPr lvl="2"/>
            <a:r>
              <a:rPr lang="en-US" sz="1800" b="1" dirty="0" smtClean="0">
                <a:solidFill>
                  <a:schemeClr val="accent6">
                    <a:lumMod val="50000"/>
                  </a:schemeClr>
                </a:solidFill>
                <a:latin typeface="Cambria" pitchFamily="18" charset="0"/>
              </a:rPr>
              <a:t>Entry-level</a:t>
            </a:r>
          </a:p>
          <a:p>
            <a:pPr lvl="2"/>
            <a:r>
              <a:rPr lang="en-US" sz="1800" b="1" dirty="0" smtClean="0">
                <a:solidFill>
                  <a:schemeClr val="accent6">
                    <a:lumMod val="50000"/>
                  </a:schemeClr>
                </a:solidFill>
                <a:latin typeface="Cambria" pitchFamily="18" charset="0"/>
              </a:rPr>
              <a:t>Middle-level </a:t>
            </a:r>
          </a:p>
          <a:p>
            <a:pPr lvl="2"/>
            <a:r>
              <a:rPr lang="en-US" sz="1800" b="1" dirty="0" smtClean="0">
                <a:solidFill>
                  <a:schemeClr val="accent6">
                    <a:lumMod val="50000"/>
                  </a:schemeClr>
                </a:solidFill>
                <a:latin typeface="Cambria" pitchFamily="18" charset="0"/>
              </a:rPr>
              <a:t>Senior-level </a:t>
            </a:r>
          </a:p>
          <a:p>
            <a:pPr marL="857250" lvl="1" indent="-342900"/>
            <a:r>
              <a:rPr lang="en-US" sz="1800" b="1" dirty="0" smtClean="0">
                <a:solidFill>
                  <a:schemeClr val="accent6">
                    <a:lumMod val="50000"/>
                  </a:schemeClr>
                </a:solidFill>
                <a:latin typeface="Cambria" pitchFamily="18" charset="0"/>
              </a:rPr>
              <a:t>Sandwich Courses</a:t>
            </a:r>
          </a:p>
          <a:p>
            <a:pPr marL="457200"/>
            <a:endParaRPr lang="en-US" sz="1800" b="1" dirty="0" smtClean="0">
              <a:solidFill>
                <a:schemeClr val="accent6">
                  <a:lumMod val="50000"/>
                </a:schemeClr>
              </a:solidFill>
              <a:latin typeface="Cambria" pitchFamily="18" charset="0"/>
            </a:endParaRPr>
          </a:p>
          <a:p>
            <a:pPr marL="914400" lvl="2" indent="0">
              <a:buNone/>
            </a:pPr>
            <a:r>
              <a:rPr lang="en-US" sz="1800" b="1" dirty="0">
                <a:solidFill>
                  <a:schemeClr val="accent6">
                    <a:lumMod val="50000"/>
                  </a:schemeClr>
                </a:solidFill>
                <a:latin typeface="Cambria" pitchFamily="18" charset="0"/>
              </a:rPr>
              <a:t/>
            </a:r>
            <a:br>
              <a:rPr lang="en-US" sz="1800" b="1" dirty="0">
                <a:solidFill>
                  <a:schemeClr val="accent6">
                    <a:lumMod val="50000"/>
                  </a:schemeClr>
                </a:solidFill>
                <a:latin typeface="Cambria" pitchFamily="18" charset="0"/>
              </a:rPr>
            </a:br>
            <a:endParaRPr lang="el-GR" sz="1800" b="1" dirty="0">
              <a:solidFill>
                <a:schemeClr val="accent6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4294967295"/>
          </p:nvPr>
        </p:nvSpPr>
        <p:spPr>
          <a:xfrm>
            <a:off x="4648200" y="1600201"/>
            <a:ext cx="4038600" cy="2743199"/>
          </a:xfrm>
          <a:ln>
            <a:solidFill>
              <a:schemeClr val="accent6">
                <a:lumMod val="50000"/>
              </a:schemeClr>
            </a:solidFill>
          </a:ln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2000" b="1" dirty="0" smtClean="0">
                <a:solidFill>
                  <a:srgbClr val="341902"/>
                </a:solidFill>
                <a:latin typeface="Cambria" pitchFamily="18" charset="0"/>
              </a:rPr>
              <a:t>Courses &amp; Seminars</a:t>
            </a:r>
          </a:p>
          <a:p>
            <a:pPr lvl="1"/>
            <a:r>
              <a:rPr lang="en-US" sz="2000" b="1" dirty="0" smtClean="0">
                <a:solidFill>
                  <a:schemeClr val="accent6">
                    <a:lumMod val="50000"/>
                  </a:schemeClr>
                </a:solidFill>
                <a:latin typeface="Cambria" pitchFamily="18" charset="0"/>
              </a:rPr>
              <a:t>Personal Branding</a:t>
            </a:r>
          </a:p>
          <a:p>
            <a:pPr lvl="1"/>
            <a:r>
              <a:rPr lang="en-US" sz="2000" b="1" dirty="0" smtClean="0">
                <a:solidFill>
                  <a:schemeClr val="accent6">
                    <a:lumMod val="50000"/>
                  </a:schemeClr>
                </a:solidFill>
                <a:latin typeface="Cambria" pitchFamily="18" charset="0"/>
              </a:rPr>
              <a:t>Build your Success </a:t>
            </a:r>
            <a:r>
              <a:rPr lang="en-US" sz="2000" b="1" dirty="0">
                <a:solidFill>
                  <a:schemeClr val="accent6">
                    <a:lumMod val="50000"/>
                  </a:schemeClr>
                </a:solidFill>
                <a:latin typeface="Cambria" pitchFamily="18" charset="0"/>
              </a:rPr>
              <a:t>S</a:t>
            </a:r>
            <a:r>
              <a:rPr lang="en-US" sz="2000" b="1" dirty="0" smtClean="0">
                <a:solidFill>
                  <a:schemeClr val="accent6">
                    <a:lumMod val="50000"/>
                  </a:schemeClr>
                </a:solidFill>
                <a:latin typeface="Cambria" pitchFamily="18" charset="0"/>
              </a:rPr>
              <a:t>tory in Shipping</a:t>
            </a:r>
          </a:p>
          <a:p>
            <a:pPr lvl="1"/>
            <a:r>
              <a:rPr lang="en-US" sz="2000" b="1" dirty="0" smtClean="0">
                <a:solidFill>
                  <a:schemeClr val="accent6">
                    <a:lumMod val="50000"/>
                  </a:schemeClr>
                </a:solidFill>
                <a:latin typeface="Cambria" pitchFamily="18" charset="0"/>
              </a:rPr>
              <a:t>Navigating times of Change</a:t>
            </a:r>
          </a:p>
          <a:p>
            <a:pPr lvl="1"/>
            <a:r>
              <a:rPr lang="en-US" sz="2000" b="1" dirty="0" smtClean="0">
                <a:solidFill>
                  <a:schemeClr val="accent6">
                    <a:lumMod val="50000"/>
                  </a:schemeClr>
                </a:solidFill>
                <a:latin typeface="Cambria" pitchFamily="18" charset="0"/>
              </a:rPr>
              <a:t>Leadership Development</a:t>
            </a:r>
          </a:p>
          <a:p>
            <a:pPr lvl="1"/>
            <a:r>
              <a:rPr lang="en-US" sz="2000" b="1" dirty="0" smtClean="0">
                <a:solidFill>
                  <a:schemeClr val="accent6">
                    <a:lumMod val="50000"/>
                  </a:schemeClr>
                </a:solidFill>
                <a:latin typeface="Cambria" pitchFamily="18" charset="0"/>
              </a:rPr>
              <a:t>Managing effectively &amp; </a:t>
            </a:r>
            <a:r>
              <a:rPr lang="en-US" sz="2000" b="1" dirty="0" smtClean="0">
                <a:solidFill>
                  <a:schemeClr val="accent6">
                    <a:lumMod val="50000"/>
                  </a:schemeClr>
                </a:solidFill>
                <a:latin typeface="Cambria" pitchFamily="18" charset="0"/>
              </a:rPr>
              <a:t>efficiently</a:t>
            </a:r>
          </a:p>
          <a:p>
            <a:pPr lvl="1"/>
            <a:r>
              <a:rPr lang="en-US" sz="2000" b="1" dirty="0" smtClean="0">
                <a:solidFill>
                  <a:schemeClr val="accent6">
                    <a:lumMod val="50000"/>
                  </a:schemeClr>
                </a:solidFill>
                <a:latin typeface="Cambria" pitchFamily="18" charset="0"/>
              </a:rPr>
              <a:t>Skills, Tips &amp; Tricks</a:t>
            </a:r>
            <a:endParaRPr lang="en-US" sz="2000" b="1" dirty="0" smtClean="0">
              <a:solidFill>
                <a:schemeClr val="accent6">
                  <a:lumMod val="50000"/>
                </a:schemeClr>
              </a:solidFill>
              <a:latin typeface="Cambria" pitchFamily="18" charset="0"/>
            </a:endParaRPr>
          </a:p>
          <a:p>
            <a:pPr lvl="1"/>
            <a:endParaRPr lang="el-GR" sz="2000" b="1" dirty="0">
              <a:solidFill>
                <a:schemeClr val="accent6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2133600" y="4572000"/>
            <a:ext cx="5486400" cy="1981200"/>
          </a:xfrm>
          <a:prstGeom prst="rect">
            <a:avLst/>
          </a:prstGeom>
          <a:ln>
            <a:solidFill>
              <a:schemeClr val="accent6">
                <a:lumMod val="50000"/>
              </a:schemeClr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b="1" dirty="0" smtClean="0">
                <a:solidFill>
                  <a:srgbClr val="341902"/>
                </a:solidFill>
                <a:latin typeface="Cambria" pitchFamily="18" charset="0"/>
              </a:rPr>
              <a:t>Consultation &amp; HR Outsourcing</a:t>
            </a:r>
          </a:p>
          <a:p>
            <a:pPr lvl="1"/>
            <a:r>
              <a:rPr lang="en-US" sz="1400" b="1" dirty="0" smtClean="0">
                <a:solidFill>
                  <a:schemeClr val="accent6">
                    <a:lumMod val="50000"/>
                  </a:schemeClr>
                </a:solidFill>
                <a:latin typeface="Cambria" pitchFamily="18" charset="0"/>
              </a:rPr>
              <a:t>Restructuring / Rightsizing</a:t>
            </a:r>
          </a:p>
          <a:p>
            <a:pPr lvl="1"/>
            <a:r>
              <a:rPr lang="en-US" sz="1400" b="1" dirty="0" smtClean="0">
                <a:solidFill>
                  <a:schemeClr val="accent6">
                    <a:lumMod val="50000"/>
                  </a:schemeClr>
                </a:solidFill>
                <a:latin typeface="Cambria" pitchFamily="18" charset="0"/>
              </a:rPr>
              <a:t>Update </a:t>
            </a:r>
            <a:r>
              <a:rPr lang="en-US" sz="1400" b="1" dirty="0" smtClean="0">
                <a:solidFill>
                  <a:schemeClr val="accent6">
                    <a:lumMod val="50000"/>
                  </a:schemeClr>
                </a:solidFill>
                <a:latin typeface="Cambria" pitchFamily="18" charset="0"/>
              </a:rPr>
              <a:t>/ </a:t>
            </a:r>
            <a:r>
              <a:rPr lang="en-US" sz="1400" b="1" dirty="0" smtClean="0">
                <a:solidFill>
                  <a:schemeClr val="accent6">
                    <a:lumMod val="50000"/>
                  </a:schemeClr>
                </a:solidFill>
                <a:latin typeface="Cambria" pitchFamily="18" charset="0"/>
              </a:rPr>
              <a:t>Redesign of  Processes &amp; Procedures</a:t>
            </a:r>
          </a:p>
          <a:p>
            <a:pPr lvl="1"/>
            <a:r>
              <a:rPr lang="en-US" sz="1400" b="1" dirty="0" smtClean="0">
                <a:solidFill>
                  <a:schemeClr val="accent6">
                    <a:lumMod val="50000"/>
                  </a:schemeClr>
                </a:solidFill>
                <a:latin typeface="Cambria" pitchFamily="18" charset="0"/>
              </a:rPr>
              <a:t>Recruitment &amp; Human Capital Development</a:t>
            </a:r>
          </a:p>
          <a:p>
            <a:pPr lvl="1"/>
            <a:r>
              <a:rPr lang="en-US" sz="1400" b="1" dirty="0" smtClean="0">
                <a:solidFill>
                  <a:schemeClr val="accent6">
                    <a:lumMod val="50000"/>
                  </a:schemeClr>
                </a:solidFill>
                <a:latin typeface="Cambria" pitchFamily="18" charset="0"/>
              </a:rPr>
              <a:t>Design &amp; Implementation of Change processes</a:t>
            </a:r>
          </a:p>
          <a:p>
            <a:pPr lvl="1"/>
            <a:r>
              <a:rPr lang="en-US" sz="1400" b="1" dirty="0" smtClean="0">
                <a:solidFill>
                  <a:schemeClr val="accent6">
                    <a:lumMod val="50000"/>
                  </a:schemeClr>
                </a:solidFill>
                <a:latin typeface="Cambria" pitchFamily="18" charset="0"/>
              </a:rPr>
              <a:t>Tailor made HR Outsourcing</a:t>
            </a:r>
            <a:endParaRPr lang="en-US" sz="1400" b="1" dirty="0" smtClean="0">
              <a:solidFill>
                <a:schemeClr val="accent6">
                  <a:lumMod val="50000"/>
                </a:schemeClr>
              </a:solidFill>
              <a:latin typeface="Cambria" pitchFamily="18" charset="0"/>
            </a:endParaRPr>
          </a:p>
          <a:p>
            <a:pPr lvl="1"/>
            <a:endParaRPr lang="en-US" sz="1400" b="1" dirty="0" smtClean="0">
              <a:solidFill>
                <a:schemeClr val="accent6">
                  <a:lumMod val="50000"/>
                </a:schemeClr>
              </a:solidFill>
              <a:latin typeface="Cambria" pitchFamily="18" charset="0"/>
            </a:endParaRPr>
          </a:p>
          <a:p>
            <a:pPr marL="457200"/>
            <a:endParaRPr lang="en-US" sz="1800" b="1" dirty="0" smtClean="0">
              <a:solidFill>
                <a:schemeClr val="accent6">
                  <a:lumMod val="50000"/>
                </a:schemeClr>
              </a:solidFill>
              <a:latin typeface="Cambria" pitchFamily="18" charset="0"/>
            </a:endParaRPr>
          </a:p>
          <a:p>
            <a:pPr marL="914400" lvl="2" indent="0">
              <a:buFont typeface="Arial" pitchFamily="34" charset="0"/>
              <a:buNone/>
            </a:pPr>
            <a:r>
              <a:rPr lang="en-US" sz="1800" b="1" dirty="0" smtClean="0">
                <a:solidFill>
                  <a:schemeClr val="accent6">
                    <a:lumMod val="50000"/>
                  </a:schemeClr>
                </a:solidFill>
                <a:latin typeface="Cambria" pitchFamily="18" charset="0"/>
              </a:rPr>
              <a:t/>
            </a:r>
            <a:br>
              <a:rPr lang="en-US" sz="1800" b="1" dirty="0" smtClean="0">
                <a:solidFill>
                  <a:schemeClr val="accent6">
                    <a:lumMod val="50000"/>
                  </a:schemeClr>
                </a:solidFill>
                <a:latin typeface="Cambria" pitchFamily="18" charset="0"/>
              </a:rPr>
            </a:br>
            <a:endParaRPr lang="el-GR" sz="1800" b="1" dirty="0">
              <a:solidFill>
                <a:schemeClr val="accent6">
                  <a:lumMod val="50000"/>
                </a:schemeClr>
              </a:solidFill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6066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animBg="1"/>
      <p:bldP spid="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0000CC"/>
                </a:solidFill>
              </a:rPr>
              <a:t>Internships</a:t>
            </a:r>
            <a:endParaRPr lang="el-GR" b="1" dirty="0">
              <a:solidFill>
                <a:srgbClr val="0000CC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2437" y="1447800"/>
            <a:ext cx="8077200" cy="4525963"/>
          </a:xfrm>
        </p:spPr>
        <p:txBody>
          <a:bodyPr>
            <a:normAutofit/>
          </a:bodyPr>
          <a:lstStyle/>
          <a:p>
            <a:pPr marL="541338" indent="-541338">
              <a:buClr>
                <a:srgbClr val="0000CC"/>
              </a:buClr>
              <a:buFont typeface="Wingdings 3" pitchFamily="18" charset="2"/>
              <a:buChar char=""/>
            </a:pPr>
            <a:r>
              <a:rPr lang="en-US" b="1" i="1" dirty="0" smtClean="0"/>
              <a:t>young</a:t>
            </a:r>
            <a:r>
              <a:rPr lang="en-US" b="1" i="1" dirty="0"/>
              <a:t>, talented newcomers </a:t>
            </a:r>
            <a:endParaRPr lang="en-US" b="1" i="1" dirty="0" smtClean="0"/>
          </a:p>
          <a:p>
            <a:pPr marL="541338" indent="-541338">
              <a:buClr>
                <a:srgbClr val="0000CC"/>
              </a:buClr>
              <a:buNone/>
            </a:pPr>
            <a:r>
              <a:rPr lang="en-US" dirty="0" smtClean="0"/>
              <a:t>    (</a:t>
            </a:r>
            <a:r>
              <a:rPr lang="en-US" dirty="0"/>
              <a:t>non-experienced graduates or senior students), </a:t>
            </a:r>
            <a:endParaRPr lang="en-US" dirty="0" smtClean="0"/>
          </a:p>
          <a:p>
            <a:pPr marL="541338" indent="-541338">
              <a:buClr>
                <a:srgbClr val="0000CC"/>
              </a:buClr>
              <a:buFont typeface="Wingdings 3" pitchFamily="18" charset="2"/>
              <a:buChar char=""/>
            </a:pPr>
            <a:r>
              <a:rPr lang="en-US" dirty="0" smtClean="0"/>
              <a:t>familiarize with “</a:t>
            </a:r>
            <a:r>
              <a:rPr lang="en-US" dirty="0"/>
              <a:t>what it means to work in shipping</a:t>
            </a:r>
            <a:r>
              <a:rPr lang="en-US" dirty="0" smtClean="0"/>
              <a:t>”,</a:t>
            </a:r>
          </a:p>
          <a:p>
            <a:pPr marL="541338" indent="-541338">
              <a:buClr>
                <a:srgbClr val="0000CC"/>
              </a:buClr>
              <a:buFont typeface="Wingdings 3" pitchFamily="18" charset="2"/>
              <a:buChar char=""/>
            </a:pPr>
            <a:r>
              <a:rPr lang="en-US" dirty="0" smtClean="0"/>
              <a:t> short </a:t>
            </a:r>
            <a:r>
              <a:rPr lang="en-US" dirty="0"/>
              <a:t>and agreed period of time (1-6 months), </a:t>
            </a:r>
            <a:endParaRPr lang="en-US" dirty="0" smtClean="0"/>
          </a:p>
          <a:p>
            <a:pPr marL="541338" indent="-541338">
              <a:buClr>
                <a:srgbClr val="0000CC"/>
              </a:buClr>
              <a:buFont typeface="Wingdings 3" pitchFamily="18" charset="2"/>
              <a:buChar char=""/>
            </a:pPr>
            <a:r>
              <a:rPr lang="en-US" dirty="0" smtClean="0"/>
              <a:t>in </a:t>
            </a:r>
            <a:r>
              <a:rPr lang="en-US" dirty="0"/>
              <a:t>top performing </a:t>
            </a:r>
            <a:r>
              <a:rPr lang="en-US" dirty="0" smtClean="0"/>
              <a:t>Companies</a:t>
            </a:r>
          </a:p>
          <a:p>
            <a:pPr marL="0" indent="0">
              <a:buClr>
                <a:srgbClr val="0000CC"/>
              </a:buClr>
              <a:buNone/>
            </a:pPr>
            <a:endParaRPr lang="en-US" dirty="0" smtClean="0"/>
          </a:p>
          <a:p>
            <a:pPr marL="541338" indent="-541338">
              <a:buClr>
                <a:srgbClr val="0000CC"/>
              </a:buClr>
              <a:buFont typeface="Wingdings 3" pitchFamily="18" charset="2"/>
              <a:buChar char=""/>
            </a:pPr>
            <a:r>
              <a:rPr lang="en-US" dirty="0" smtClean="0"/>
              <a:t>CV presentation </a:t>
            </a:r>
            <a:r>
              <a:rPr lang="en-US" b="1" i="1" dirty="0" smtClean="0"/>
              <a:t>free </a:t>
            </a:r>
            <a:r>
              <a:rPr lang="en-US" b="1" i="1" dirty="0"/>
              <a:t>of </a:t>
            </a:r>
            <a:r>
              <a:rPr lang="en-US" b="1" i="1" dirty="0" smtClean="0"/>
              <a:t>charge</a:t>
            </a:r>
            <a:r>
              <a:rPr lang="en-US" b="1" i="1" dirty="0"/>
              <a:t>!</a:t>
            </a:r>
            <a:endParaRPr lang="el-GR" b="1" i="1" dirty="0"/>
          </a:p>
          <a:p>
            <a:pPr algn="ctr">
              <a:buClr>
                <a:srgbClr val="0000CC"/>
              </a:buClr>
              <a:buFont typeface="Wingdings 3" pitchFamily="18" charset="2"/>
              <a:buChar char=""/>
            </a:pPr>
            <a:endParaRPr lang="el-GR" dirty="0"/>
          </a:p>
        </p:txBody>
      </p:sp>
      <p:pic>
        <p:nvPicPr>
          <p:cNvPr id="2050" name="Picture 2" descr="+++ CONNECT_LOGO_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5867400"/>
            <a:ext cx="2886075" cy="790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898130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52400"/>
            <a:ext cx="8229600" cy="1143000"/>
          </a:xfrm>
        </p:spPr>
        <p:txBody>
          <a:bodyPr/>
          <a:lstStyle/>
          <a:p>
            <a:r>
              <a:rPr lang="en-US" b="1" dirty="0" smtClean="0">
                <a:solidFill>
                  <a:srgbClr val="0000CC"/>
                </a:solidFill>
              </a:rPr>
              <a:t>Entry-level Jobs</a:t>
            </a:r>
            <a:endParaRPr lang="el-GR" b="1" dirty="0">
              <a:solidFill>
                <a:srgbClr val="0000CC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447800"/>
            <a:ext cx="8305800" cy="4525963"/>
          </a:xfrm>
        </p:spPr>
        <p:txBody>
          <a:bodyPr>
            <a:normAutofit/>
          </a:bodyPr>
          <a:lstStyle/>
          <a:p>
            <a:pPr marL="630238" indent="-630238">
              <a:buClr>
                <a:srgbClr val="0000CC"/>
              </a:buClr>
              <a:buFont typeface="Wingdings 3" pitchFamily="18" charset="2"/>
              <a:buChar char="â"/>
            </a:pPr>
            <a:r>
              <a:rPr lang="en-US" sz="3200" dirty="0" smtClean="0"/>
              <a:t>well-educated </a:t>
            </a:r>
            <a:r>
              <a:rPr lang="en-US" sz="3200" dirty="0"/>
              <a:t>candidates, </a:t>
            </a:r>
            <a:endParaRPr lang="en-US" sz="3200" dirty="0" smtClean="0"/>
          </a:p>
          <a:p>
            <a:pPr marL="630238" indent="-630238">
              <a:buClr>
                <a:srgbClr val="0000CC"/>
              </a:buClr>
              <a:buFont typeface="Wingdings 3" pitchFamily="18" charset="2"/>
              <a:buChar char="â"/>
            </a:pPr>
            <a:r>
              <a:rPr lang="en-US" sz="3200" dirty="0" smtClean="0"/>
              <a:t>1-3 </a:t>
            </a:r>
            <a:r>
              <a:rPr lang="en-US" sz="3200" dirty="0"/>
              <a:t>years of experience, </a:t>
            </a:r>
            <a:endParaRPr lang="en-US" sz="3200" dirty="0" smtClean="0"/>
          </a:p>
          <a:p>
            <a:pPr marL="630238" indent="-630238">
              <a:buClr>
                <a:srgbClr val="0000CC"/>
              </a:buClr>
              <a:buFont typeface="Wingdings 3" pitchFamily="18" charset="2"/>
              <a:buChar char="â"/>
            </a:pPr>
            <a:r>
              <a:rPr lang="en-US" sz="3200" dirty="0" smtClean="0"/>
              <a:t>fill </a:t>
            </a:r>
            <a:r>
              <a:rPr lang="en-US" sz="3200" dirty="0"/>
              <a:t>in a temporary or permanent assignment. </a:t>
            </a:r>
            <a:endParaRPr lang="en-US" sz="3200" dirty="0" smtClean="0"/>
          </a:p>
          <a:p>
            <a:pPr marL="630238" indent="-630238">
              <a:buClr>
                <a:srgbClr val="0000CC"/>
              </a:buClr>
              <a:buFont typeface="Wingdings 3" pitchFamily="18" charset="2"/>
              <a:buChar char="â"/>
            </a:pPr>
            <a:r>
              <a:rPr lang="en-US" sz="3200" dirty="0" smtClean="0"/>
              <a:t>a </a:t>
            </a:r>
            <a:r>
              <a:rPr lang="en-US" sz="3200" dirty="0"/>
              <a:t>role profile, </a:t>
            </a:r>
            <a:r>
              <a:rPr lang="en-US" sz="3200" dirty="0" smtClean="0"/>
              <a:t>3 </a:t>
            </a:r>
            <a:r>
              <a:rPr lang="en-US" sz="3200" dirty="0"/>
              <a:t>fitting candidates, </a:t>
            </a:r>
            <a:r>
              <a:rPr lang="en-US" sz="3200" dirty="0" smtClean="0"/>
              <a:t>short reports</a:t>
            </a:r>
            <a:endParaRPr lang="en-US" sz="3200" dirty="0"/>
          </a:p>
          <a:p>
            <a:pPr marL="800100" lvl="2" indent="0">
              <a:buClr>
                <a:srgbClr val="0000CC"/>
              </a:buClr>
              <a:buNone/>
            </a:pPr>
            <a:r>
              <a:rPr lang="en-US" sz="2400" dirty="0" smtClean="0"/>
              <a:t>(including </a:t>
            </a:r>
            <a:r>
              <a:rPr lang="en-US" sz="2400" dirty="0"/>
              <a:t>professional competencies </a:t>
            </a:r>
            <a:r>
              <a:rPr lang="en-US" sz="2400" dirty="0" smtClean="0"/>
              <a:t>and behavioral traits)</a:t>
            </a:r>
            <a:endParaRPr lang="en-US" sz="2400" dirty="0" smtClean="0"/>
          </a:p>
        </p:txBody>
      </p:sp>
      <p:pic>
        <p:nvPicPr>
          <p:cNvPr id="3074" name="Picture 2" descr="+++ CONNECT_LOGO_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0" y="5867400"/>
            <a:ext cx="2886075" cy="790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122539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r>
              <a:rPr lang="en-US" b="1" dirty="0" smtClean="0">
                <a:solidFill>
                  <a:srgbClr val="0000CC"/>
                </a:solidFill>
              </a:rPr>
              <a:t>Mid-level Jobs</a:t>
            </a:r>
            <a:endParaRPr lang="el-GR" b="1" dirty="0">
              <a:solidFill>
                <a:srgbClr val="0000CC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3400" y="1447801"/>
            <a:ext cx="8229600" cy="3657600"/>
          </a:xfrm>
        </p:spPr>
        <p:txBody>
          <a:bodyPr>
            <a:noAutofit/>
          </a:bodyPr>
          <a:lstStyle/>
          <a:p>
            <a:r>
              <a:rPr lang="en-US" sz="3200" dirty="0" smtClean="0"/>
              <a:t>highly </a:t>
            </a:r>
            <a:r>
              <a:rPr lang="en-US" sz="3200" dirty="0"/>
              <a:t>qualified </a:t>
            </a:r>
            <a:r>
              <a:rPr lang="en-US" sz="3200" dirty="0" smtClean="0"/>
              <a:t>professionals</a:t>
            </a:r>
            <a:endParaRPr lang="en-US" sz="3200" dirty="0" smtClean="0"/>
          </a:p>
          <a:p>
            <a:r>
              <a:rPr lang="en-US" sz="3200" dirty="0" smtClean="0"/>
              <a:t>3-7 </a:t>
            </a:r>
            <a:r>
              <a:rPr lang="en-US" sz="3200" dirty="0"/>
              <a:t>years of </a:t>
            </a:r>
            <a:r>
              <a:rPr lang="en-US" sz="3200" dirty="0" smtClean="0"/>
              <a:t>experience</a:t>
            </a:r>
            <a:endParaRPr lang="en-US" sz="3200" dirty="0" smtClean="0"/>
          </a:p>
          <a:p>
            <a:r>
              <a:rPr lang="en-US" sz="3200" dirty="0" smtClean="0"/>
              <a:t>a  </a:t>
            </a:r>
            <a:r>
              <a:rPr lang="en-US" sz="3200" dirty="0"/>
              <a:t>project or a permanent </a:t>
            </a:r>
            <a:r>
              <a:rPr lang="en-US" sz="3200" dirty="0" smtClean="0"/>
              <a:t>role </a:t>
            </a:r>
            <a:endParaRPr lang="en-US" sz="3200" dirty="0" smtClean="0"/>
          </a:p>
          <a:p>
            <a:r>
              <a:rPr lang="en-US" sz="3200" dirty="0" smtClean="0"/>
              <a:t>role profile, 3-5 candidates</a:t>
            </a:r>
            <a:r>
              <a:rPr lang="en-US" sz="3200" dirty="0"/>
              <a:t>, </a:t>
            </a:r>
            <a:r>
              <a:rPr lang="en-US" sz="3200" dirty="0" smtClean="0"/>
              <a:t>short reports</a:t>
            </a:r>
            <a:endParaRPr lang="en-US" sz="3200" dirty="0" smtClean="0"/>
          </a:p>
          <a:p>
            <a:pPr marL="0" indent="0">
              <a:buNone/>
            </a:pPr>
            <a:r>
              <a:rPr lang="en-US" sz="2400" dirty="0" smtClean="0"/>
              <a:t>       (including professional competencies and behavioral traits) </a:t>
            </a:r>
          </a:p>
        </p:txBody>
      </p:sp>
      <p:pic>
        <p:nvPicPr>
          <p:cNvPr id="4098" name="Picture 2" descr="+++ CONNECT_LOGO_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5638800"/>
            <a:ext cx="2886075" cy="790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209227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r>
              <a:rPr lang="en-US" b="1" dirty="0" smtClean="0">
                <a:solidFill>
                  <a:srgbClr val="0000CC"/>
                </a:solidFill>
              </a:rPr>
              <a:t>Senior Jobs</a:t>
            </a:r>
            <a:endParaRPr lang="el-GR" b="1" dirty="0">
              <a:solidFill>
                <a:srgbClr val="0000CC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76237" y="1143000"/>
            <a:ext cx="8077200" cy="4525963"/>
          </a:xfrm>
        </p:spPr>
        <p:txBody>
          <a:bodyPr>
            <a:normAutofit/>
          </a:bodyPr>
          <a:lstStyle/>
          <a:p>
            <a:r>
              <a:rPr lang="en-US" dirty="0" smtClean="0"/>
              <a:t>Seasoned</a:t>
            </a:r>
            <a:r>
              <a:rPr lang="en-US" dirty="0"/>
              <a:t>, high-caliber professionals, </a:t>
            </a:r>
            <a:endParaRPr lang="en-US" dirty="0" smtClean="0"/>
          </a:p>
          <a:p>
            <a:r>
              <a:rPr lang="en-US" b="1" i="1" dirty="0" smtClean="0"/>
              <a:t>+ 7  </a:t>
            </a:r>
            <a:r>
              <a:rPr lang="en-US" dirty="0" smtClean="0"/>
              <a:t>years </a:t>
            </a:r>
            <a:r>
              <a:rPr lang="en-US" dirty="0"/>
              <a:t>of experience </a:t>
            </a:r>
            <a:r>
              <a:rPr lang="en-US" dirty="0" smtClean="0"/>
              <a:t>&amp; well-rounded knowledge  </a:t>
            </a:r>
            <a:endParaRPr lang="en-US" dirty="0" smtClean="0"/>
          </a:p>
          <a:p>
            <a:r>
              <a:rPr lang="en-US" dirty="0" smtClean="0"/>
              <a:t>for </a:t>
            </a:r>
            <a:r>
              <a:rPr lang="en-US" dirty="0" smtClean="0"/>
              <a:t>a </a:t>
            </a:r>
            <a:r>
              <a:rPr lang="en-US" dirty="0"/>
              <a:t>senior role in the organization. </a:t>
            </a:r>
            <a:endParaRPr lang="en-US" dirty="0" smtClean="0"/>
          </a:p>
          <a:p>
            <a:r>
              <a:rPr lang="en-US" dirty="0" smtClean="0"/>
              <a:t>Specialized search, with state-of-the-art </a:t>
            </a:r>
            <a:r>
              <a:rPr lang="en-US" dirty="0"/>
              <a:t>assessment </a:t>
            </a:r>
            <a:r>
              <a:rPr lang="en-US" dirty="0" smtClean="0"/>
              <a:t>methods</a:t>
            </a:r>
            <a:r>
              <a:rPr lang="en-US" dirty="0" smtClean="0"/>
              <a:t>, </a:t>
            </a:r>
            <a:r>
              <a:rPr lang="en-US" dirty="0" smtClean="0"/>
              <a:t>presentation </a:t>
            </a:r>
            <a:r>
              <a:rPr lang="en-US" dirty="0"/>
              <a:t>of 3-5 </a:t>
            </a:r>
            <a:r>
              <a:rPr lang="en-US" dirty="0" smtClean="0"/>
              <a:t>candidates</a:t>
            </a:r>
            <a:r>
              <a:rPr lang="en-US" dirty="0" smtClean="0"/>
              <a:t>, </a:t>
            </a:r>
            <a:r>
              <a:rPr lang="en-US" dirty="0" smtClean="0"/>
              <a:t>reports</a:t>
            </a:r>
            <a:endParaRPr lang="en-US" dirty="0" smtClean="0"/>
          </a:p>
          <a:p>
            <a:r>
              <a:rPr lang="en-US" dirty="0" smtClean="0"/>
              <a:t>Joint interviews </a:t>
            </a:r>
            <a:r>
              <a:rPr lang="en-US" dirty="0"/>
              <a:t>with the </a:t>
            </a:r>
            <a:r>
              <a:rPr lang="en-US" dirty="0" smtClean="0"/>
              <a:t>client</a:t>
            </a:r>
            <a:endParaRPr lang="en-US" dirty="0" smtClean="0"/>
          </a:p>
          <a:p>
            <a:r>
              <a:rPr lang="en-US" dirty="0" smtClean="0"/>
              <a:t>feedback </a:t>
            </a:r>
            <a:r>
              <a:rPr lang="en-US" dirty="0"/>
              <a:t>and final </a:t>
            </a:r>
            <a:r>
              <a:rPr lang="en-US" dirty="0" smtClean="0"/>
              <a:t>assessment </a:t>
            </a:r>
            <a:endParaRPr lang="en-US" dirty="0" smtClean="0"/>
          </a:p>
          <a:p>
            <a:endParaRPr lang="el-GR" dirty="0"/>
          </a:p>
        </p:txBody>
      </p:sp>
      <p:pic>
        <p:nvPicPr>
          <p:cNvPr id="5122" name="Picture 2" descr="+++ CONNECT_LOGO_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5791200"/>
            <a:ext cx="2886075" cy="790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272724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0"/>
            <a:ext cx="8077200" cy="1143000"/>
          </a:xfrm>
        </p:spPr>
        <p:txBody>
          <a:bodyPr/>
          <a:lstStyle/>
          <a:p>
            <a:r>
              <a:rPr lang="en-US" b="1" dirty="0" smtClean="0">
                <a:solidFill>
                  <a:srgbClr val="0000CC"/>
                </a:solidFill>
              </a:rPr>
              <a:t>Clarity &amp; Transparency</a:t>
            </a:r>
            <a:endParaRPr lang="el-GR" b="1" dirty="0">
              <a:solidFill>
                <a:srgbClr val="0000CC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066800"/>
            <a:ext cx="8153400" cy="4525963"/>
          </a:xfrm>
        </p:spPr>
        <p:txBody>
          <a:bodyPr>
            <a:normAutofit lnSpcReduction="10000"/>
          </a:bodyPr>
          <a:lstStyle/>
          <a:p>
            <a:r>
              <a:rPr lang="en-US" dirty="0"/>
              <a:t>Our fees are fixed and pre-agreed, in writing. </a:t>
            </a:r>
            <a:endParaRPr lang="en-US" dirty="0" smtClean="0"/>
          </a:p>
          <a:p>
            <a:r>
              <a:rPr lang="en-US" dirty="0" smtClean="0"/>
              <a:t>PRIME </a:t>
            </a:r>
            <a:r>
              <a:rPr lang="en-US" dirty="0"/>
              <a:t>Customers are entitled to a </a:t>
            </a:r>
            <a:r>
              <a:rPr lang="en-US" b="1" i="1" dirty="0"/>
              <a:t>10%</a:t>
            </a:r>
            <a:r>
              <a:rPr lang="en-US" dirty="0"/>
              <a:t> discount.  </a:t>
            </a:r>
            <a:endParaRPr lang="en-US" dirty="0" smtClean="0"/>
          </a:p>
          <a:p>
            <a:r>
              <a:rPr lang="en-US" dirty="0" smtClean="0"/>
              <a:t>Half of the </a:t>
            </a:r>
            <a:r>
              <a:rPr lang="en-US" dirty="0"/>
              <a:t>agreed fee </a:t>
            </a:r>
            <a:r>
              <a:rPr lang="en-US" dirty="0" smtClean="0"/>
              <a:t>on </a:t>
            </a:r>
            <a:r>
              <a:rPr lang="en-US" dirty="0" smtClean="0"/>
              <a:t>confirmation </a:t>
            </a:r>
            <a:r>
              <a:rPr lang="en-US" dirty="0"/>
              <a:t>of the assignment </a:t>
            </a:r>
            <a:endParaRPr lang="en-US" dirty="0" smtClean="0"/>
          </a:p>
          <a:p>
            <a:r>
              <a:rPr lang="en-US" dirty="0" smtClean="0"/>
              <a:t>remaining </a:t>
            </a:r>
            <a:r>
              <a:rPr lang="en-US" dirty="0"/>
              <a:t>half </a:t>
            </a:r>
            <a:r>
              <a:rPr lang="en-US" dirty="0" smtClean="0"/>
              <a:t>upon decision about the selected </a:t>
            </a:r>
            <a:r>
              <a:rPr lang="en-US" dirty="0" smtClean="0"/>
              <a:t>candidate </a:t>
            </a:r>
            <a:endParaRPr lang="en-US" dirty="0" smtClean="0"/>
          </a:p>
          <a:p>
            <a:r>
              <a:rPr lang="en-US" b="1" i="1" dirty="0" smtClean="0"/>
              <a:t>6-month</a:t>
            </a:r>
            <a:r>
              <a:rPr lang="en-US" dirty="0" smtClean="0"/>
              <a:t> </a:t>
            </a:r>
            <a:r>
              <a:rPr lang="en-US" dirty="0"/>
              <a:t>guarantee accompanies all our projects. </a:t>
            </a:r>
            <a:r>
              <a:rPr lang="en-US" dirty="0" smtClean="0"/>
              <a:t>(In </a:t>
            </a:r>
            <a:r>
              <a:rPr lang="en-US" dirty="0"/>
              <a:t>case, </a:t>
            </a:r>
            <a:r>
              <a:rPr lang="en-US" dirty="0" smtClean="0"/>
              <a:t>either </a:t>
            </a:r>
            <a:r>
              <a:rPr lang="en-US" dirty="0"/>
              <a:t>the candidate or the company, or mutually agree to end the cooperation, CONNECT will find a replacement at no </a:t>
            </a:r>
            <a:r>
              <a:rPr lang="en-US" dirty="0" smtClean="0"/>
              <a:t>cost</a:t>
            </a:r>
            <a:r>
              <a:rPr lang="en-US" dirty="0"/>
              <a:t>)</a:t>
            </a:r>
            <a:endParaRPr lang="el-GR" dirty="0"/>
          </a:p>
          <a:p>
            <a:endParaRPr lang="el-GR" dirty="0"/>
          </a:p>
        </p:txBody>
      </p:sp>
      <p:pic>
        <p:nvPicPr>
          <p:cNvPr id="6146" name="Picture 2" descr="+++ CONNECT_LOGO_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6075" y="5562600"/>
            <a:ext cx="2886075" cy="790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702487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92992" y="3409950"/>
            <a:ext cx="8601075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800" b="1" i="1" dirty="0" smtClean="0">
                <a:solidFill>
                  <a:srgbClr val="CC3300"/>
                </a:solidFill>
                <a:latin typeface="Cambria" pitchFamily="18" charset="0"/>
              </a:rPr>
              <a:t>Support </a:t>
            </a:r>
            <a:r>
              <a:rPr lang="en-US" sz="4800" b="1" i="1" dirty="0">
                <a:solidFill>
                  <a:srgbClr val="CC3300"/>
                </a:solidFill>
                <a:latin typeface="Cambria" pitchFamily="18" charset="0"/>
              </a:rPr>
              <a:t>the success </a:t>
            </a:r>
            <a:r>
              <a:rPr lang="en-US" sz="4800" b="1" i="1" dirty="0" smtClean="0">
                <a:solidFill>
                  <a:srgbClr val="CC3300"/>
                </a:solidFill>
                <a:latin typeface="Cambria" pitchFamily="18" charset="0"/>
              </a:rPr>
              <a:t>story!</a:t>
            </a:r>
          </a:p>
          <a:p>
            <a:pPr algn="ctr"/>
            <a:r>
              <a:rPr lang="en-US" sz="4800" b="1" i="1" dirty="0" smtClean="0">
                <a:solidFill>
                  <a:srgbClr val="CC3300"/>
                </a:solidFill>
                <a:latin typeface="Cambria" pitchFamily="18" charset="0"/>
              </a:rPr>
              <a:t> </a:t>
            </a:r>
          </a:p>
          <a:p>
            <a:pPr algn="ctr"/>
            <a:r>
              <a:rPr lang="en-US" sz="3200" dirty="0" smtClean="0">
                <a:solidFill>
                  <a:srgbClr val="CC3300"/>
                </a:solidFill>
                <a:latin typeface="Cambria" pitchFamily="18" charset="0"/>
              </a:rPr>
              <a:t>Shipping is </a:t>
            </a:r>
            <a:r>
              <a:rPr lang="en-US" sz="3200" dirty="0" smtClean="0">
                <a:solidFill>
                  <a:srgbClr val="CC3300"/>
                </a:solidFill>
                <a:latin typeface="Cambria" pitchFamily="18" charset="0"/>
              </a:rPr>
              <a:t>of </a:t>
            </a:r>
            <a:r>
              <a:rPr lang="en-US" sz="3200" dirty="0">
                <a:solidFill>
                  <a:srgbClr val="CC3300"/>
                </a:solidFill>
                <a:latin typeface="Cambria" pitchFamily="18" charset="0"/>
              </a:rPr>
              <a:t>one of the core </a:t>
            </a:r>
            <a:r>
              <a:rPr lang="en-US" sz="3200" dirty="0" smtClean="0">
                <a:solidFill>
                  <a:srgbClr val="CC3300"/>
                </a:solidFill>
                <a:latin typeface="Cambria" pitchFamily="18" charset="0"/>
              </a:rPr>
              <a:t>pillars</a:t>
            </a:r>
          </a:p>
          <a:p>
            <a:pPr algn="ctr"/>
            <a:r>
              <a:rPr lang="en-US" sz="3200" dirty="0" smtClean="0">
                <a:solidFill>
                  <a:srgbClr val="CC3300"/>
                </a:solidFill>
                <a:latin typeface="Cambria" pitchFamily="18" charset="0"/>
              </a:rPr>
              <a:t> </a:t>
            </a:r>
            <a:r>
              <a:rPr lang="en-US" sz="3200" dirty="0">
                <a:solidFill>
                  <a:srgbClr val="CC3300"/>
                </a:solidFill>
                <a:latin typeface="Cambria" pitchFamily="18" charset="0"/>
              </a:rPr>
              <a:t>of the Greek </a:t>
            </a:r>
            <a:r>
              <a:rPr lang="en-US" sz="3200" dirty="0" smtClean="0">
                <a:solidFill>
                  <a:srgbClr val="CC3300"/>
                </a:solidFill>
                <a:latin typeface="Cambria" pitchFamily="18" charset="0"/>
              </a:rPr>
              <a:t>economy </a:t>
            </a:r>
          </a:p>
          <a:p>
            <a:pPr algn="ctr"/>
            <a:r>
              <a:rPr lang="en-US" sz="3200" dirty="0" smtClean="0">
                <a:solidFill>
                  <a:srgbClr val="CC3300"/>
                </a:solidFill>
                <a:latin typeface="Cambria" pitchFamily="18" charset="0"/>
              </a:rPr>
              <a:t>&amp; a strong gear </a:t>
            </a:r>
            <a:r>
              <a:rPr lang="en-US" sz="3200" dirty="0">
                <a:solidFill>
                  <a:srgbClr val="CC3300"/>
                </a:solidFill>
                <a:latin typeface="Cambria" pitchFamily="18" charset="0"/>
              </a:rPr>
              <a:t>of </a:t>
            </a:r>
            <a:r>
              <a:rPr lang="en-US" sz="3200" dirty="0" smtClean="0">
                <a:solidFill>
                  <a:srgbClr val="CC3300"/>
                </a:solidFill>
                <a:latin typeface="Cambria" pitchFamily="18" charset="0"/>
              </a:rPr>
              <a:t>the Country’s Turnaround!</a:t>
            </a:r>
            <a:endParaRPr lang="el-GR" sz="3200" dirty="0">
              <a:solidFill>
                <a:srgbClr val="CC3300"/>
              </a:solidFill>
              <a:latin typeface="Cambria" pitchFamily="18" charset="0"/>
            </a:endParaRPr>
          </a:p>
        </p:txBody>
      </p:sp>
      <p:pic>
        <p:nvPicPr>
          <p:cNvPr id="3" name="Picture 4" descr="http://www.mipaa.co.uk/wp-content/uploads/2012/08/joi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24414"/>
            <a:ext cx="4543425" cy="3105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45234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85799" y="457200"/>
            <a:ext cx="7921841" cy="6494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smtClean="0">
                <a:latin typeface="Cambria" pitchFamily="18" charset="0"/>
              </a:rPr>
              <a:t>Become part </a:t>
            </a:r>
            <a:r>
              <a:rPr lang="en-US" sz="2800" dirty="0">
                <a:latin typeface="Cambria" pitchFamily="18" charset="0"/>
              </a:rPr>
              <a:t>of a unique experience and enjoy exceptional benefits!  </a:t>
            </a:r>
            <a:br>
              <a:rPr lang="en-US" sz="2800" dirty="0">
                <a:latin typeface="Cambria" pitchFamily="18" charset="0"/>
              </a:rPr>
            </a:br>
            <a:endParaRPr lang="en-US" sz="2800" dirty="0" smtClean="0">
              <a:latin typeface="Cambria" pitchFamily="18" charset="0"/>
            </a:endParaRPr>
          </a:p>
          <a:p>
            <a:r>
              <a:rPr lang="en-US" sz="2800" dirty="0">
                <a:latin typeface="Cambria" pitchFamily="18" charset="0"/>
              </a:rPr>
              <a:t/>
            </a:r>
            <a:br>
              <a:rPr lang="en-US" sz="2800" dirty="0">
                <a:latin typeface="Cambria" pitchFamily="18" charset="0"/>
              </a:rPr>
            </a:br>
            <a:r>
              <a:rPr lang="en-US" sz="4000" b="1" u="sng" dirty="0">
                <a:latin typeface="Cambria" pitchFamily="18" charset="0"/>
              </a:rPr>
              <a:t>AMBASSADORS :</a:t>
            </a:r>
            <a:r>
              <a:rPr lang="en-US" sz="4000" b="1" dirty="0">
                <a:latin typeface="Cambria" pitchFamily="18" charset="0"/>
              </a:rPr>
              <a:t> </a:t>
            </a:r>
            <a:endParaRPr lang="en-US" sz="4000" b="1" dirty="0" smtClean="0">
              <a:latin typeface="Cambria" pitchFamily="18" charset="0"/>
            </a:endParaRPr>
          </a:p>
          <a:p>
            <a:r>
              <a:rPr lang="en-US" sz="4000" b="1" dirty="0" smtClean="0">
                <a:latin typeface="Cambria" pitchFamily="18" charset="0"/>
              </a:rPr>
              <a:t> </a:t>
            </a:r>
            <a:endParaRPr lang="en-US" sz="4000" b="1" dirty="0" smtClean="0">
              <a:latin typeface="Cambria" pitchFamily="18" charset="0"/>
            </a:endParaRPr>
          </a:p>
          <a:p>
            <a:r>
              <a:rPr lang="en-US" sz="2800" dirty="0" smtClean="0">
                <a:latin typeface="Cambria" pitchFamily="18" charset="0"/>
              </a:rPr>
              <a:t>promote </a:t>
            </a:r>
            <a:r>
              <a:rPr lang="en-US" sz="2800" dirty="0">
                <a:latin typeface="Cambria" pitchFamily="18" charset="0"/>
              </a:rPr>
              <a:t>CONNECT H.E.R </a:t>
            </a:r>
            <a:endParaRPr lang="en-US" sz="2800" dirty="0" smtClean="0">
              <a:latin typeface="Cambria" pitchFamily="18" charset="0"/>
            </a:endParaRPr>
          </a:p>
          <a:p>
            <a:r>
              <a:rPr lang="en-US" sz="2800" dirty="0" smtClean="0">
                <a:latin typeface="Cambria" pitchFamily="18" charset="0"/>
              </a:rPr>
              <a:t>refer </a:t>
            </a:r>
            <a:r>
              <a:rPr lang="en-US" sz="2800" dirty="0">
                <a:latin typeface="Cambria" pitchFamily="18" charset="0"/>
              </a:rPr>
              <a:t>or link us to other potential clients within the Shipping Industry! </a:t>
            </a:r>
            <a:endParaRPr lang="en-US" sz="2800" dirty="0" smtClean="0">
              <a:latin typeface="Cambria" pitchFamily="18" charset="0"/>
            </a:endParaRPr>
          </a:p>
          <a:p>
            <a:endParaRPr lang="en-US" sz="2800" dirty="0" smtClean="0">
              <a:latin typeface="Cambria" pitchFamily="18" charset="0"/>
            </a:endParaRPr>
          </a:p>
          <a:p>
            <a:r>
              <a:rPr lang="en-US" sz="2800" dirty="0" smtClean="0">
                <a:latin typeface="Cambria" pitchFamily="18" charset="0"/>
              </a:rPr>
              <a:t>We </a:t>
            </a:r>
            <a:r>
              <a:rPr lang="en-US" sz="2800" dirty="0">
                <a:latin typeface="Cambria" pitchFamily="18" charset="0"/>
              </a:rPr>
              <a:t>do the same for them </a:t>
            </a:r>
            <a:r>
              <a:rPr lang="en-US" sz="2800" dirty="0">
                <a:latin typeface="Cambria" pitchFamily="18" charset="0"/>
              </a:rPr>
              <a:t>&amp;</a:t>
            </a:r>
            <a:r>
              <a:rPr lang="en-US" sz="2800" dirty="0" smtClean="0">
                <a:latin typeface="Cambria" pitchFamily="18" charset="0"/>
              </a:rPr>
              <a:t> </a:t>
            </a:r>
            <a:r>
              <a:rPr lang="en-US" sz="2800" dirty="0" smtClean="0">
                <a:latin typeface="Cambria" pitchFamily="18" charset="0"/>
              </a:rPr>
              <a:t>promote </a:t>
            </a:r>
            <a:r>
              <a:rPr lang="en-US" sz="2800" dirty="0">
                <a:latin typeface="Cambria" pitchFamily="18" charset="0"/>
              </a:rPr>
              <a:t>them in all </a:t>
            </a:r>
            <a:endParaRPr lang="en-US" sz="2800" dirty="0" smtClean="0">
              <a:latin typeface="Cambria" pitchFamily="18" charset="0"/>
            </a:endParaRPr>
          </a:p>
          <a:p>
            <a:r>
              <a:rPr lang="en-US" sz="2800" dirty="0" smtClean="0">
                <a:latin typeface="Cambria" pitchFamily="18" charset="0"/>
              </a:rPr>
              <a:t>our </a:t>
            </a:r>
            <a:r>
              <a:rPr lang="en-US" sz="2800" dirty="0">
                <a:latin typeface="Cambria" pitchFamily="18" charset="0"/>
              </a:rPr>
              <a:t>online communication </a:t>
            </a:r>
            <a:r>
              <a:rPr lang="en-US" sz="2800" dirty="0" smtClean="0">
                <a:latin typeface="Cambria" pitchFamily="18" charset="0"/>
              </a:rPr>
              <a:t>(</a:t>
            </a:r>
            <a:r>
              <a:rPr lang="en-US" sz="2800" dirty="0">
                <a:latin typeface="Cambria" pitchFamily="18" charset="0"/>
              </a:rPr>
              <a:t>site, social media</a:t>
            </a:r>
            <a:r>
              <a:rPr lang="en-US" sz="2800" dirty="0" smtClean="0">
                <a:latin typeface="Cambria" pitchFamily="18" charset="0"/>
              </a:rPr>
              <a:t>)</a:t>
            </a:r>
            <a:r>
              <a:rPr lang="en-US" sz="2800" dirty="0">
                <a:latin typeface="Cambria" pitchFamily="18" charset="0"/>
              </a:rPr>
              <a:t/>
            </a:r>
            <a:br>
              <a:rPr lang="en-US" sz="2800" dirty="0">
                <a:latin typeface="Cambria" pitchFamily="18" charset="0"/>
              </a:rPr>
            </a:br>
            <a:r>
              <a:rPr lang="en-US" sz="2800" dirty="0"/>
              <a:t/>
            </a:r>
            <a:br>
              <a:rPr lang="en-US" sz="2800" dirty="0"/>
            </a:br>
            <a:endParaRPr lang="el-GR" sz="2800" dirty="0"/>
          </a:p>
        </p:txBody>
      </p:sp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1143000"/>
            <a:ext cx="2359241" cy="23592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779079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6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33400" y="685800"/>
            <a:ext cx="8077200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400" b="1" i="1" u="sng" dirty="0" smtClean="0">
                <a:latin typeface="Cambria" pitchFamily="18" charset="0"/>
              </a:rPr>
              <a:t>SUPPORTERS </a:t>
            </a:r>
            <a:endParaRPr lang="en-US" sz="4400" b="1" i="1" u="sng" dirty="0" smtClean="0">
              <a:latin typeface="Cambria" pitchFamily="18" charset="0"/>
            </a:endParaRPr>
          </a:p>
          <a:p>
            <a:endParaRPr lang="en-US" sz="2800" dirty="0" smtClean="0">
              <a:latin typeface="Cambria" pitchFamily="18" charset="0"/>
            </a:endParaRPr>
          </a:p>
          <a:p>
            <a:endParaRPr lang="en-US" sz="2800" dirty="0">
              <a:latin typeface="Cambria" pitchFamily="18" charset="0"/>
            </a:endParaRPr>
          </a:p>
          <a:p>
            <a:endParaRPr lang="en-US" sz="2800" dirty="0" smtClean="0">
              <a:latin typeface="Cambria" pitchFamily="18" charset="0"/>
            </a:endParaRPr>
          </a:p>
          <a:p>
            <a:endParaRPr lang="en-US" sz="2800" dirty="0">
              <a:latin typeface="Cambria" pitchFamily="18" charset="0"/>
            </a:endParaRPr>
          </a:p>
          <a:p>
            <a:endParaRPr lang="en-US" sz="2800" dirty="0" smtClean="0">
              <a:latin typeface="Cambria" pitchFamily="18" charset="0"/>
            </a:endParaRPr>
          </a:p>
          <a:p>
            <a:r>
              <a:rPr lang="en-US" sz="2800" dirty="0" smtClean="0">
                <a:latin typeface="Cambria" pitchFamily="18" charset="0"/>
              </a:rPr>
              <a:t>promote </a:t>
            </a:r>
            <a:endParaRPr lang="en-US" sz="2800" dirty="0" smtClean="0">
              <a:latin typeface="Cambria" pitchFamily="18" charset="0"/>
            </a:endParaRPr>
          </a:p>
          <a:p>
            <a:r>
              <a:rPr lang="en-US" sz="2800" dirty="0" smtClean="0">
                <a:latin typeface="Cambria" pitchFamily="18" charset="0"/>
              </a:rPr>
              <a:t>CONNECT </a:t>
            </a:r>
            <a:r>
              <a:rPr lang="en-US" sz="2800" dirty="0">
                <a:latin typeface="Cambria" pitchFamily="18" charset="0"/>
              </a:rPr>
              <a:t>H.E.R</a:t>
            </a:r>
            <a:r>
              <a:rPr lang="en-US" sz="2800" dirty="0" smtClean="0">
                <a:latin typeface="Cambria" pitchFamily="18" charset="0"/>
              </a:rPr>
              <a:t>. &amp;</a:t>
            </a:r>
            <a:endParaRPr lang="en-US" sz="2800" dirty="0" smtClean="0">
              <a:latin typeface="Cambria" pitchFamily="18" charset="0"/>
            </a:endParaRPr>
          </a:p>
          <a:p>
            <a:r>
              <a:rPr lang="en-US" sz="2800" dirty="0" smtClean="0">
                <a:latin typeface="Cambria" pitchFamily="18" charset="0"/>
              </a:rPr>
              <a:t>offer </a:t>
            </a:r>
            <a:r>
              <a:rPr lang="en-US" sz="2800" dirty="0">
                <a:latin typeface="Cambria" pitchFamily="18" charset="0"/>
              </a:rPr>
              <a:t>internships or “sandwich” courses </a:t>
            </a:r>
            <a:endParaRPr lang="en-US" sz="2800" dirty="0" smtClean="0">
              <a:latin typeface="Cambria" pitchFamily="18" charset="0"/>
            </a:endParaRPr>
          </a:p>
          <a:p>
            <a:r>
              <a:rPr lang="en-US" sz="2800" dirty="0" smtClean="0">
                <a:latin typeface="Cambria" pitchFamily="18" charset="0"/>
              </a:rPr>
              <a:t>At </a:t>
            </a:r>
            <a:r>
              <a:rPr lang="en-US" sz="2800" dirty="0">
                <a:latin typeface="Cambria" pitchFamily="18" charset="0"/>
              </a:rPr>
              <a:t>the amount of </a:t>
            </a:r>
            <a:r>
              <a:rPr lang="en-US" sz="2800" b="1" i="1" dirty="0" smtClean="0">
                <a:latin typeface="Cambria" pitchFamily="18" charset="0"/>
              </a:rPr>
              <a:t>150€ </a:t>
            </a:r>
            <a:r>
              <a:rPr lang="en-US" sz="2800" b="1" i="1" dirty="0">
                <a:latin typeface="Cambria" pitchFamily="18" charset="0"/>
              </a:rPr>
              <a:t>/year</a:t>
            </a:r>
            <a:r>
              <a:rPr lang="en-US" sz="2800" dirty="0">
                <a:latin typeface="Cambria" pitchFamily="18" charset="0"/>
              </a:rPr>
              <a:t>, </a:t>
            </a:r>
            <a:r>
              <a:rPr lang="en-US" sz="2800" dirty="0" smtClean="0">
                <a:latin typeface="Cambria" pitchFamily="18" charset="0"/>
              </a:rPr>
              <a:t>we </a:t>
            </a:r>
            <a:r>
              <a:rPr lang="en-US" sz="2800" dirty="0">
                <a:latin typeface="Cambria" pitchFamily="18" charset="0"/>
              </a:rPr>
              <a:t>promote them as employers </a:t>
            </a:r>
            <a:r>
              <a:rPr lang="en-US" sz="2800" dirty="0" smtClean="0">
                <a:latin typeface="Cambria" pitchFamily="18" charset="0"/>
              </a:rPr>
              <a:t>and </a:t>
            </a:r>
            <a:r>
              <a:rPr lang="en-US" sz="2800" dirty="0">
                <a:latin typeface="Cambria" pitchFamily="18" charset="0"/>
              </a:rPr>
              <a:t>offer one "entry-level" placement </a:t>
            </a:r>
            <a:endParaRPr lang="en-US" sz="2800" dirty="0" smtClean="0">
              <a:latin typeface="Cambria" pitchFamily="18" charset="0"/>
            </a:endParaRPr>
          </a:p>
          <a:p>
            <a:r>
              <a:rPr lang="en-US" sz="2800" b="1" i="1" dirty="0" smtClean="0">
                <a:latin typeface="Cambria" pitchFamily="18" charset="0"/>
              </a:rPr>
              <a:t>for </a:t>
            </a:r>
            <a:r>
              <a:rPr lang="en-US" sz="2800" b="1" i="1" dirty="0">
                <a:latin typeface="Cambria" pitchFamily="18" charset="0"/>
              </a:rPr>
              <a:t>free</a:t>
            </a:r>
            <a:r>
              <a:rPr lang="en-US" sz="2800" b="1" i="1" dirty="0" smtClean="0">
                <a:latin typeface="Cambria" pitchFamily="18" charset="0"/>
              </a:rPr>
              <a:t>!</a:t>
            </a:r>
            <a:r>
              <a:rPr lang="en-US" sz="2800" b="1" i="1" dirty="0">
                <a:latin typeface="Cambria" pitchFamily="18" charset="0"/>
              </a:rPr>
              <a:t>         </a:t>
            </a:r>
            <a:endParaRPr lang="el-GR" sz="2800" b="1" i="1" dirty="0">
              <a:latin typeface="Cambria" pitchFamily="18" charset="0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021" b="6640"/>
          <a:stretch/>
        </p:blipFill>
        <p:spPr bwMode="auto">
          <a:xfrm>
            <a:off x="3725983" y="1600200"/>
            <a:ext cx="4875000" cy="22705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360969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72041" y="2286000"/>
            <a:ext cx="853440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dirty="0" smtClean="0">
                <a:solidFill>
                  <a:srgbClr val="0000CC"/>
                </a:solidFill>
                <a:latin typeface="Cambria" pitchFamily="18" charset="0"/>
              </a:rPr>
              <a:t>For a </a:t>
            </a:r>
            <a:r>
              <a:rPr lang="en-US" sz="3600" dirty="0">
                <a:solidFill>
                  <a:srgbClr val="0000CC"/>
                </a:solidFill>
                <a:latin typeface="Cambria" pitchFamily="18" charset="0"/>
              </a:rPr>
              <a:t>unique menu </a:t>
            </a:r>
            <a:endParaRPr lang="en-US" sz="3600" dirty="0" smtClean="0">
              <a:solidFill>
                <a:srgbClr val="0000CC"/>
              </a:solidFill>
              <a:latin typeface="Cambria" pitchFamily="18" charset="0"/>
            </a:endParaRPr>
          </a:p>
          <a:p>
            <a:pPr algn="ctr"/>
            <a:r>
              <a:rPr lang="en-US" sz="3600" dirty="0" smtClean="0">
                <a:solidFill>
                  <a:srgbClr val="0000CC"/>
                </a:solidFill>
                <a:latin typeface="Cambria" pitchFamily="18" charset="0"/>
              </a:rPr>
              <a:t>of </a:t>
            </a:r>
            <a:r>
              <a:rPr lang="en-US" sz="3600" b="1" i="1" dirty="0">
                <a:solidFill>
                  <a:srgbClr val="0000CC"/>
                </a:solidFill>
                <a:latin typeface="Cambria" pitchFamily="18" charset="0"/>
              </a:rPr>
              <a:t>tailor-made benefits </a:t>
            </a:r>
            <a:endParaRPr lang="en-US" sz="3600" b="1" i="1" dirty="0" smtClean="0">
              <a:solidFill>
                <a:srgbClr val="0000CC"/>
              </a:solidFill>
              <a:latin typeface="Cambria" pitchFamily="18" charset="0"/>
            </a:endParaRPr>
          </a:p>
          <a:p>
            <a:pPr algn="ctr"/>
            <a:r>
              <a:rPr lang="en-US" sz="3600" dirty="0" smtClean="0">
                <a:solidFill>
                  <a:srgbClr val="0000CC"/>
                </a:solidFill>
                <a:latin typeface="Cambria" pitchFamily="18" charset="0"/>
              </a:rPr>
              <a:t>&amp; </a:t>
            </a:r>
            <a:r>
              <a:rPr lang="en-US" sz="3600" b="1" i="1" dirty="0" smtClean="0">
                <a:solidFill>
                  <a:srgbClr val="0000CC"/>
                </a:solidFill>
                <a:latin typeface="Cambria" pitchFamily="18" charset="0"/>
              </a:rPr>
              <a:t>highly </a:t>
            </a:r>
            <a:r>
              <a:rPr lang="en-US" sz="3600" b="1" i="1" dirty="0">
                <a:solidFill>
                  <a:srgbClr val="0000CC"/>
                </a:solidFill>
                <a:latin typeface="Cambria" pitchFamily="18" charset="0"/>
              </a:rPr>
              <a:t>professional </a:t>
            </a:r>
            <a:r>
              <a:rPr lang="en-US" sz="3600" b="1" i="1" dirty="0" smtClean="0">
                <a:solidFill>
                  <a:srgbClr val="0000CC"/>
                </a:solidFill>
                <a:latin typeface="Cambria" pitchFamily="18" charset="0"/>
              </a:rPr>
              <a:t>HR services</a:t>
            </a:r>
            <a:r>
              <a:rPr lang="en-US" sz="3600" dirty="0" smtClean="0">
                <a:solidFill>
                  <a:srgbClr val="0000CC"/>
                </a:solidFill>
                <a:latin typeface="Cambria" pitchFamily="18" charset="0"/>
              </a:rPr>
              <a:t>,   including </a:t>
            </a:r>
            <a:r>
              <a:rPr lang="en-US" sz="3600" dirty="0">
                <a:solidFill>
                  <a:srgbClr val="0000CC"/>
                </a:solidFill>
                <a:latin typeface="Cambria" pitchFamily="18" charset="0"/>
              </a:rPr>
              <a:t>consultation, employee placements, design &amp; execution of training &amp; development activities, special events organization, etc.  </a:t>
            </a:r>
            <a:endParaRPr lang="el-GR" sz="3600" dirty="0">
              <a:solidFill>
                <a:srgbClr val="0000CC"/>
              </a:solidFill>
            </a:endParaRPr>
          </a:p>
        </p:txBody>
      </p:sp>
      <p:pic>
        <p:nvPicPr>
          <p:cNvPr id="1026" name="Picture 2" descr="C:\Users\CONNECT\Desktop\sponso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1394" y="76200"/>
            <a:ext cx="6096000" cy="1928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290066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4800" y="609600"/>
            <a:ext cx="6248400" cy="54476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i="1" dirty="0">
                <a:latin typeface="Cambria" pitchFamily="18" charset="0"/>
              </a:rPr>
              <a:t>  </a:t>
            </a:r>
            <a:r>
              <a:rPr lang="en-US" sz="4000" b="1" i="1" dirty="0" smtClean="0">
                <a:solidFill>
                  <a:srgbClr val="CC6600"/>
                </a:solidFill>
                <a:latin typeface="Cambria" pitchFamily="18" charset="0"/>
              </a:rPr>
              <a:t>BRONZE </a:t>
            </a:r>
            <a:r>
              <a:rPr lang="en-US" sz="4000" b="1" i="1" dirty="0">
                <a:solidFill>
                  <a:srgbClr val="CC6600"/>
                </a:solidFill>
                <a:latin typeface="Cambria" pitchFamily="18" charset="0"/>
              </a:rPr>
              <a:t>(</a:t>
            </a:r>
            <a:r>
              <a:rPr lang="en-US" sz="4000" b="1" i="1" dirty="0" smtClean="0">
                <a:solidFill>
                  <a:srgbClr val="CC6600"/>
                </a:solidFill>
                <a:latin typeface="Cambria" pitchFamily="18" charset="0"/>
              </a:rPr>
              <a:t>500€</a:t>
            </a:r>
            <a:r>
              <a:rPr lang="en-US" sz="4000" b="1" i="1" dirty="0">
                <a:solidFill>
                  <a:srgbClr val="CC6600"/>
                </a:solidFill>
                <a:latin typeface="Cambria" pitchFamily="18" charset="0"/>
              </a:rPr>
              <a:t>/</a:t>
            </a:r>
            <a:r>
              <a:rPr lang="en-US" sz="4000" b="1" i="1" dirty="0" err="1" smtClean="0">
                <a:solidFill>
                  <a:srgbClr val="CC6600"/>
                </a:solidFill>
                <a:latin typeface="Cambria" pitchFamily="18" charset="0"/>
              </a:rPr>
              <a:t>yr+VAT</a:t>
            </a:r>
            <a:r>
              <a:rPr lang="en-US" sz="4000" b="1" i="1" dirty="0" smtClean="0">
                <a:solidFill>
                  <a:srgbClr val="CC6600"/>
                </a:solidFill>
                <a:latin typeface="Cambria" pitchFamily="18" charset="0"/>
              </a:rPr>
              <a:t>)</a:t>
            </a:r>
            <a:endParaRPr lang="en-US" sz="4000" b="1" i="1" dirty="0" smtClean="0">
              <a:latin typeface="Cambria" pitchFamily="18" charset="0"/>
            </a:endParaRPr>
          </a:p>
          <a:p>
            <a:pPr marL="457200" indent="-457200">
              <a:buFont typeface="Arial" pitchFamily="34" charset="0"/>
              <a:buChar char="•"/>
            </a:pPr>
            <a:endParaRPr lang="en-US" sz="2800" dirty="0" smtClean="0">
              <a:latin typeface="Cambria" pitchFamily="18" charset="0"/>
            </a:endParaRPr>
          </a:p>
          <a:p>
            <a:pPr marL="457200" indent="-457200">
              <a:buFont typeface="Arial" pitchFamily="34" charset="0"/>
              <a:buChar char="•"/>
            </a:pPr>
            <a:r>
              <a:rPr lang="en-US" sz="2800" dirty="0" smtClean="0">
                <a:solidFill>
                  <a:srgbClr val="006600"/>
                </a:solidFill>
                <a:latin typeface="Cambria" pitchFamily="18" charset="0"/>
              </a:rPr>
              <a:t>1 </a:t>
            </a:r>
            <a:r>
              <a:rPr lang="en-US" sz="2800" dirty="0">
                <a:solidFill>
                  <a:srgbClr val="006600"/>
                </a:solidFill>
                <a:latin typeface="Cambria" pitchFamily="18" charset="0"/>
              </a:rPr>
              <a:t>internship placement per year </a:t>
            </a:r>
            <a:endParaRPr lang="en-US" sz="2800" dirty="0" smtClean="0">
              <a:solidFill>
                <a:srgbClr val="006600"/>
              </a:solidFill>
              <a:latin typeface="Cambria" pitchFamily="18" charset="0"/>
            </a:endParaRPr>
          </a:p>
          <a:p>
            <a:endParaRPr lang="en-US" sz="2800" dirty="0" smtClean="0">
              <a:solidFill>
                <a:srgbClr val="006600"/>
              </a:solidFill>
              <a:latin typeface="Cambria" pitchFamily="18" charset="0"/>
            </a:endParaRPr>
          </a:p>
          <a:p>
            <a:pPr marL="457200" indent="-457200">
              <a:buFont typeface="Arial" pitchFamily="34" charset="0"/>
              <a:buChar char="•"/>
            </a:pPr>
            <a:r>
              <a:rPr lang="en-US" sz="2800" dirty="0" smtClean="0">
                <a:solidFill>
                  <a:srgbClr val="006600"/>
                </a:solidFill>
                <a:latin typeface="Cambria" pitchFamily="18" charset="0"/>
              </a:rPr>
              <a:t>Screening </a:t>
            </a:r>
            <a:r>
              <a:rPr lang="en-US" sz="2800" dirty="0">
                <a:solidFill>
                  <a:srgbClr val="006600"/>
                </a:solidFill>
                <a:latin typeface="Cambria" pitchFamily="18" charset="0"/>
              </a:rPr>
              <a:t>of up to 100 CV's versus specific role </a:t>
            </a:r>
            <a:r>
              <a:rPr lang="en-US" sz="2800" dirty="0" smtClean="0">
                <a:solidFill>
                  <a:srgbClr val="006600"/>
                </a:solidFill>
                <a:latin typeface="Cambria" pitchFamily="18" charset="0"/>
              </a:rPr>
              <a:t>requirements</a:t>
            </a:r>
          </a:p>
          <a:p>
            <a:endParaRPr lang="en-US" sz="2800" dirty="0" smtClean="0">
              <a:solidFill>
                <a:srgbClr val="006600"/>
              </a:solidFill>
              <a:latin typeface="Cambria" pitchFamily="18" charset="0"/>
            </a:endParaRPr>
          </a:p>
          <a:p>
            <a:pPr marL="457200" indent="-457200">
              <a:buFont typeface="Arial" pitchFamily="34" charset="0"/>
              <a:buChar char="•"/>
            </a:pPr>
            <a:r>
              <a:rPr lang="en-US" sz="2800" dirty="0" smtClean="0">
                <a:solidFill>
                  <a:srgbClr val="006600"/>
                </a:solidFill>
                <a:latin typeface="Cambria" pitchFamily="18" charset="0"/>
              </a:rPr>
              <a:t>One </a:t>
            </a:r>
            <a:r>
              <a:rPr lang="en-US" sz="2800" dirty="0">
                <a:solidFill>
                  <a:srgbClr val="006600"/>
                </a:solidFill>
                <a:latin typeface="Cambria" pitchFamily="18" charset="0"/>
              </a:rPr>
              <a:t>2-hr seminar for 4-6 </a:t>
            </a:r>
            <a:endParaRPr lang="en-US" sz="2800" dirty="0" smtClean="0">
              <a:solidFill>
                <a:srgbClr val="006600"/>
              </a:solidFill>
              <a:latin typeface="Cambria" pitchFamily="18" charset="0"/>
            </a:endParaRPr>
          </a:p>
          <a:p>
            <a:pPr lvl="1"/>
            <a:r>
              <a:rPr lang="en-US" sz="2800" dirty="0" smtClean="0">
                <a:solidFill>
                  <a:srgbClr val="006600"/>
                </a:solidFill>
                <a:latin typeface="Cambria" pitchFamily="18" charset="0"/>
              </a:rPr>
              <a:t>employees </a:t>
            </a:r>
            <a:r>
              <a:rPr lang="en-US" sz="2800" dirty="0">
                <a:solidFill>
                  <a:srgbClr val="006600"/>
                </a:solidFill>
                <a:latin typeface="Cambria" pitchFamily="18" charset="0"/>
              </a:rPr>
              <a:t>or junior managers </a:t>
            </a:r>
            <a:endParaRPr lang="en-US" sz="2800" dirty="0" smtClean="0">
              <a:solidFill>
                <a:srgbClr val="006600"/>
              </a:solidFill>
              <a:latin typeface="Cambria" pitchFamily="18" charset="0"/>
            </a:endParaRPr>
          </a:p>
          <a:p>
            <a:pPr lvl="1"/>
            <a:r>
              <a:rPr lang="en-US" sz="2800" dirty="0" smtClean="0">
                <a:solidFill>
                  <a:srgbClr val="006600"/>
                </a:solidFill>
                <a:latin typeface="Cambria" pitchFamily="18" charset="0"/>
              </a:rPr>
              <a:t>on </a:t>
            </a:r>
            <a:r>
              <a:rPr lang="en-US" sz="2800" dirty="0">
                <a:solidFill>
                  <a:srgbClr val="006600"/>
                </a:solidFill>
                <a:latin typeface="Cambria" pitchFamily="18" charset="0"/>
              </a:rPr>
              <a:t>relevant business topics</a:t>
            </a:r>
          </a:p>
          <a:p>
            <a:r>
              <a:rPr lang="en-US" sz="2800" dirty="0">
                <a:latin typeface="Cambria" pitchFamily="18" charset="0"/>
              </a:rPr>
              <a:t/>
            </a:r>
            <a:br>
              <a:rPr lang="en-US" sz="2800" dirty="0">
                <a:latin typeface="Cambria" pitchFamily="18" charset="0"/>
              </a:rPr>
            </a:br>
            <a:r>
              <a:rPr lang="en-US" sz="2800" b="1" i="1" dirty="0">
                <a:latin typeface="Cambria" pitchFamily="18" charset="0"/>
              </a:rPr>
              <a:t>     </a:t>
            </a:r>
            <a:endParaRPr lang="el-GR" sz="2800" dirty="0">
              <a:latin typeface="Cambria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0800" y="4191000"/>
            <a:ext cx="2514600" cy="2514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22658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4800" y="685800"/>
            <a:ext cx="8458200" cy="63094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1" i="1" dirty="0" smtClean="0">
                <a:solidFill>
                  <a:schemeClr val="bg1">
                    <a:lumMod val="50000"/>
                  </a:schemeClr>
                </a:solidFill>
                <a:latin typeface="Cambria" pitchFamily="18" charset="0"/>
              </a:rPr>
              <a:t>SILVER </a:t>
            </a:r>
            <a:r>
              <a:rPr lang="en-US" sz="4000" b="1" i="1" dirty="0">
                <a:solidFill>
                  <a:schemeClr val="bg1">
                    <a:lumMod val="50000"/>
                  </a:schemeClr>
                </a:solidFill>
                <a:latin typeface="Cambria" pitchFamily="18" charset="0"/>
              </a:rPr>
              <a:t>(1.500€/</a:t>
            </a:r>
            <a:r>
              <a:rPr lang="en-US" sz="4000" b="1" i="1" dirty="0" err="1" smtClean="0">
                <a:solidFill>
                  <a:schemeClr val="bg1">
                    <a:lumMod val="50000"/>
                  </a:schemeClr>
                </a:solidFill>
                <a:latin typeface="Cambria" pitchFamily="18" charset="0"/>
              </a:rPr>
              <a:t>yr+VAT</a:t>
            </a:r>
            <a:r>
              <a:rPr lang="en-US" sz="4000" b="1" i="1" dirty="0" smtClean="0">
                <a:solidFill>
                  <a:schemeClr val="bg1">
                    <a:lumMod val="50000"/>
                  </a:schemeClr>
                </a:solidFill>
                <a:latin typeface="Cambria" pitchFamily="18" charset="0"/>
              </a:rPr>
              <a:t>)</a:t>
            </a:r>
          </a:p>
          <a:p>
            <a:pPr marL="457200" indent="-457200">
              <a:buFont typeface="Arial" pitchFamily="34" charset="0"/>
              <a:buChar char="•"/>
            </a:pPr>
            <a:endParaRPr lang="en-US" sz="2800" dirty="0" smtClean="0">
              <a:latin typeface="Cambria" pitchFamily="18" charset="0"/>
            </a:endParaRPr>
          </a:p>
          <a:p>
            <a:pPr marL="457200" indent="-457200">
              <a:buFont typeface="Arial" pitchFamily="34" charset="0"/>
              <a:buChar char="•"/>
            </a:pPr>
            <a:r>
              <a:rPr 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mbria" pitchFamily="18" charset="0"/>
              </a:rPr>
              <a:t>2</a:t>
            </a:r>
            <a:r>
              <a:rPr lang="en-US" sz="2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mbria" pitchFamily="18" charset="0"/>
              </a:rPr>
              <a:t> </a:t>
            </a:r>
            <a:r>
              <a:rPr lang="en-US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Cambria" pitchFamily="18" charset="0"/>
              </a:rPr>
              <a:t>internship placements per year 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mbria" pitchFamily="18" charset="0"/>
              </a:rPr>
              <a:t>Role </a:t>
            </a:r>
            <a:r>
              <a:rPr lang="en-US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Cambria" pitchFamily="18" charset="0"/>
              </a:rPr>
              <a:t>profile &amp; competencies for one entry or middle level vacancy 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Cambria" pitchFamily="18" charset="0"/>
              </a:rPr>
              <a:t>Screening of up to </a:t>
            </a:r>
            <a:r>
              <a:rPr lang="en-US" sz="2800" b="1" i="1" dirty="0">
                <a:solidFill>
                  <a:schemeClr val="tx1">
                    <a:lumMod val="85000"/>
                    <a:lumOff val="15000"/>
                  </a:schemeClr>
                </a:solidFill>
                <a:latin typeface="Cambria" pitchFamily="18" charset="0"/>
              </a:rPr>
              <a:t>200 CV's </a:t>
            </a:r>
            <a:r>
              <a:rPr lang="en-US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Cambria" pitchFamily="18" charset="0"/>
              </a:rPr>
              <a:t>versus the specific requirements and presentation of a list of max 20 best applicants 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800" b="1" i="1" dirty="0">
                <a:solidFill>
                  <a:schemeClr val="tx1">
                    <a:lumMod val="85000"/>
                    <a:lumOff val="15000"/>
                  </a:schemeClr>
                </a:solidFill>
                <a:latin typeface="Cambria" pitchFamily="18" charset="0"/>
              </a:rPr>
              <a:t>One 3-hr </a:t>
            </a:r>
            <a:r>
              <a:rPr lang="en-US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Cambria" pitchFamily="18" charset="0"/>
              </a:rPr>
              <a:t>seminar for </a:t>
            </a:r>
            <a:r>
              <a:rPr lang="en-US" sz="2800" b="1" i="1" dirty="0">
                <a:solidFill>
                  <a:schemeClr val="tx1">
                    <a:lumMod val="85000"/>
                    <a:lumOff val="15000"/>
                  </a:schemeClr>
                </a:solidFill>
                <a:latin typeface="Cambria" pitchFamily="18" charset="0"/>
              </a:rPr>
              <a:t>4-6</a:t>
            </a:r>
            <a:r>
              <a:rPr lang="en-US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Cambria" pitchFamily="18" charset="0"/>
              </a:rPr>
              <a:t> </a:t>
            </a:r>
            <a:r>
              <a:rPr lang="en-US" sz="2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mbria" pitchFamily="18" charset="0"/>
              </a:rPr>
              <a:t>junior</a:t>
            </a:r>
          </a:p>
          <a:p>
            <a:pPr lvl="1"/>
            <a:r>
              <a:rPr lang="en-US" sz="2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mbria" pitchFamily="18" charset="0"/>
              </a:rPr>
              <a:t>or </a:t>
            </a:r>
            <a:r>
              <a:rPr lang="en-US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Cambria" pitchFamily="18" charset="0"/>
              </a:rPr>
              <a:t>Middle managers </a:t>
            </a:r>
            <a:endParaRPr lang="en-US" sz="2800" dirty="0" smtClean="0">
              <a:solidFill>
                <a:schemeClr val="tx1">
                  <a:lumMod val="85000"/>
                  <a:lumOff val="15000"/>
                </a:schemeClr>
              </a:solidFill>
              <a:latin typeface="Cambria" pitchFamily="18" charset="0"/>
            </a:endParaRPr>
          </a:p>
          <a:p>
            <a:pPr lvl="1"/>
            <a:r>
              <a:rPr lang="en-US" sz="2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mbria" pitchFamily="18" charset="0"/>
              </a:rPr>
              <a:t>on </a:t>
            </a:r>
            <a:r>
              <a:rPr lang="en-US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Cambria" pitchFamily="18" charset="0"/>
              </a:rPr>
              <a:t>relevant business topics</a:t>
            </a:r>
            <a:r>
              <a:rPr lang="en-US" sz="2800" dirty="0">
                <a:latin typeface="Cambria" pitchFamily="18" charset="0"/>
              </a:rPr>
              <a:t/>
            </a:r>
            <a:br>
              <a:rPr lang="en-US" sz="2800" dirty="0">
                <a:latin typeface="Cambria" pitchFamily="18" charset="0"/>
              </a:rPr>
            </a:br>
            <a:endParaRPr lang="en-US" sz="2800" dirty="0">
              <a:latin typeface="Cambria" pitchFamily="18" charset="0"/>
            </a:endParaRPr>
          </a:p>
          <a:p>
            <a:r>
              <a:rPr lang="en-US" sz="2800" dirty="0">
                <a:latin typeface="Cambria" pitchFamily="18" charset="0"/>
              </a:rPr>
              <a:t/>
            </a:r>
            <a:br>
              <a:rPr lang="en-US" sz="2800" dirty="0">
                <a:latin typeface="Cambria" pitchFamily="18" charset="0"/>
              </a:rPr>
            </a:br>
            <a:r>
              <a:rPr lang="en-US" sz="2800" b="1" i="1" dirty="0">
                <a:latin typeface="Cambria" pitchFamily="18" charset="0"/>
              </a:rPr>
              <a:t>     </a:t>
            </a:r>
            <a:endParaRPr lang="el-GR" sz="2800" dirty="0">
              <a:latin typeface="Cambria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0800" y="4257675"/>
            <a:ext cx="2514600" cy="2514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51284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33400" y="304800"/>
            <a:ext cx="8382000" cy="58785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1" i="1" dirty="0" smtClean="0">
                <a:solidFill>
                  <a:srgbClr val="CC9900"/>
                </a:solidFill>
              </a:rPr>
              <a:t>GOLD </a:t>
            </a:r>
            <a:r>
              <a:rPr lang="en-US" sz="4000" b="1" i="1" dirty="0">
                <a:solidFill>
                  <a:srgbClr val="CC9900"/>
                </a:solidFill>
              </a:rPr>
              <a:t>(3.000€/</a:t>
            </a:r>
            <a:r>
              <a:rPr lang="en-US" sz="4000" b="1" i="1" dirty="0" err="1" smtClean="0">
                <a:solidFill>
                  <a:srgbClr val="CC9900"/>
                </a:solidFill>
              </a:rPr>
              <a:t>yr+VAT</a:t>
            </a:r>
            <a:r>
              <a:rPr lang="en-US" sz="4000" b="1" i="1" dirty="0" smtClean="0">
                <a:solidFill>
                  <a:srgbClr val="CC9900"/>
                </a:solidFill>
              </a:rPr>
              <a:t>)</a:t>
            </a:r>
          </a:p>
          <a:p>
            <a:pPr algn="ctr"/>
            <a:endParaRPr lang="en-US" sz="2800" b="1" i="1" dirty="0" smtClean="0"/>
          </a:p>
          <a:p>
            <a:pPr marL="457200" indent="-457200">
              <a:buFont typeface="Arial" pitchFamily="34" charset="0"/>
              <a:buChar char="•"/>
            </a:pPr>
            <a:r>
              <a:rPr lang="en-US" sz="2800" b="1" i="1" dirty="0" smtClean="0">
                <a:solidFill>
                  <a:schemeClr val="bg2">
                    <a:lumMod val="50000"/>
                  </a:schemeClr>
                </a:solidFill>
                <a:latin typeface="Cambria" pitchFamily="18" charset="0"/>
              </a:rPr>
              <a:t>2</a:t>
            </a:r>
            <a:r>
              <a:rPr lang="en-US" sz="2800" dirty="0" smtClean="0">
                <a:solidFill>
                  <a:schemeClr val="bg2">
                    <a:lumMod val="50000"/>
                  </a:schemeClr>
                </a:solidFill>
                <a:latin typeface="Cambria" pitchFamily="18" charset="0"/>
              </a:rPr>
              <a:t> </a:t>
            </a:r>
            <a:r>
              <a:rPr lang="en-US" sz="2800" dirty="0">
                <a:solidFill>
                  <a:schemeClr val="bg2">
                    <a:lumMod val="50000"/>
                  </a:schemeClr>
                </a:solidFill>
                <a:latin typeface="Cambria" pitchFamily="18" charset="0"/>
              </a:rPr>
              <a:t>internships per </a:t>
            </a:r>
            <a:r>
              <a:rPr lang="en-US" sz="2800" dirty="0" smtClean="0">
                <a:solidFill>
                  <a:schemeClr val="bg2">
                    <a:lumMod val="50000"/>
                  </a:schemeClr>
                </a:solidFill>
                <a:latin typeface="Cambria" pitchFamily="18" charset="0"/>
              </a:rPr>
              <a:t>year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800" dirty="0" smtClean="0">
                <a:solidFill>
                  <a:schemeClr val="bg2">
                    <a:lumMod val="50000"/>
                  </a:schemeClr>
                </a:solidFill>
                <a:latin typeface="Cambria" pitchFamily="18" charset="0"/>
              </a:rPr>
              <a:t>Definition </a:t>
            </a:r>
            <a:r>
              <a:rPr lang="en-US" sz="2800" dirty="0">
                <a:solidFill>
                  <a:schemeClr val="bg2">
                    <a:lumMod val="50000"/>
                  </a:schemeClr>
                </a:solidFill>
                <a:latin typeface="Cambria" pitchFamily="18" charset="0"/>
              </a:rPr>
              <a:t>of Role profile &amp; competencies for one middle or senior level vacancy </a:t>
            </a:r>
            <a:endParaRPr lang="en-US" sz="2800" dirty="0" smtClean="0">
              <a:solidFill>
                <a:schemeClr val="bg2">
                  <a:lumMod val="50000"/>
                </a:schemeClr>
              </a:solidFill>
              <a:latin typeface="Cambria" pitchFamily="18" charset="0"/>
            </a:endParaRPr>
          </a:p>
          <a:p>
            <a:pPr marL="457200" indent="-457200">
              <a:buFont typeface="Arial" pitchFamily="34" charset="0"/>
              <a:buChar char="•"/>
            </a:pPr>
            <a:r>
              <a:rPr lang="en-US" sz="2800" dirty="0" smtClean="0">
                <a:solidFill>
                  <a:schemeClr val="bg2">
                    <a:lumMod val="50000"/>
                  </a:schemeClr>
                </a:solidFill>
                <a:latin typeface="Cambria" pitchFamily="18" charset="0"/>
              </a:rPr>
              <a:t>Screening </a:t>
            </a:r>
            <a:r>
              <a:rPr lang="en-US" sz="2800" dirty="0">
                <a:solidFill>
                  <a:schemeClr val="bg2">
                    <a:lumMod val="50000"/>
                  </a:schemeClr>
                </a:solidFill>
                <a:latin typeface="Cambria" pitchFamily="18" charset="0"/>
              </a:rPr>
              <a:t>of up to </a:t>
            </a:r>
            <a:r>
              <a:rPr lang="en-US" sz="2800" b="1" i="1" dirty="0">
                <a:solidFill>
                  <a:schemeClr val="bg2">
                    <a:lumMod val="50000"/>
                  </a:schemeClr>
                </a:solidFill>
                <a:latin typeface="Cambria" pitchFamily="18" charset="0"/>
              </a:rPr>
              <a:t>200 CV's </a:t>
            </a:r>
            <a:r>
              <a:rPr lang="en-US" sz="2800" dirty="0" err="1" smtClean="0">
                <a:solidFill>
                  <a:schemeClr val="bg2">
                    <a:lumMod val="50000"/>
                  </a:schemeClr>
                </a:solidFill>
                <a:latin typeface="Cambria" pitchFamily="18" charset="0"/>
              </a:rPr>
              <a:t>vs</a:t>
            </a:r>
            <a:r>
              <a:rPr lang="en-US" sz="2800" dirty="0" smtClean="0">
                <a:solidFill>
                  <a:schemeClr val="bg2">
                    <a:lumMod val="50000"/>
                  </a:schemeClr>
                </a:solidFill>
                <a:latin typeface="Cambria" pitchFamily="18" charset="0"/>
              </a:rPr>
              <a:t> </a:t>
            </a:r>
            <a:r>
              <a:rPr lang="en-US" sz="2800" dirty="0">
                <a:solidFill>
                  <a:schemeClr val="bg2">
                    <a:lumMod val="50000"/>
                  </a:schemeClr>
                </a:solidFill>
                <a:latin typeface="Cambria" pitchFamily="18" charset="0"/>
              </a:rPr>
              <a:t>specific requirements and presentation of </a:t>
            </a:r>
            <a:endParaRPr lang="en-US" sz="2800" dirty="0" smtClean="0">
              <a:solidFill>
                <a:schemeClr val="bg2">
                  <a:lumMod val="50000"/>
                </a:schemeClr>
              </a:solidFill>
              <a:latin typeface="Cambria" pitchFamily="18" charset="0"/>
            </a:endParaRPr>
          </a:p>
          <a:p>
            <a:pPr lvl="1"/>
            <a:r>
              <a:rPr lang="en-US" sz="2800" dirty="0" smtClean="0">
                <a:solidFill>
                  <a:schemeClr val="bg2">
                    <a:lumMod val="50000"/>
                  </a:schemeClr>
                </a:solidFill>
                <a:latin typeface="Cambria" pitchFamily="18" charset="0"/>
              </a:rPr>
              <a:t>a shortlist of </a:t>
            </a:r>
            <a:r>
              <a:rPr lang="en-US" sz="2800" dirty="0">
                <a:solidFill>
                  <a:schemeClr val="bg2">
                    <a:lumMod val="50000"/>
                  </a:schemeClr>
                </a:solidFill>
                <a:latin typeface="Cambria" pitchFamily="18" charset="0"/>
              </a:rPr>
              <a:t>max </a:t>
            </a:r>
            <a:r>
              <a:rPr lang="en-US" sz="2800" b="1" i="1" dirty="0">
                <a:solidFill>
                  <a:schemeClr val="bg2">
                    <a:lumMod val="50000"/>
                  </a:schemeClr>
                </a:solidFill>
                <a:latin typeface="Cambria" pitchFamily="18" charset="0"/>
              </a:rPr>
              <a:t>20</a:t>
            </a:r>
            <a:r>
              <a:rPr lang="en-US" sz="2800" dirty="0">
                <a:solidFill>
                  <a:schemeClr val="bg2">
                    <a:lumMod val="50000"/>
                  </a:schemeClr>
                </a:solidFill>
                <a:latin typeface="Cambria" pitchFamily="18" charset="0"/>
              </a:rPr>
              <a:t> </a:t>
            </a:r>
            <a:r>
              <a:rPr lang="en-US" sz="2800" dirty="0" smtClean="0">
                <a:solidFill>
                  <a:schemeClr val="bg2">
                    <a:lumMod val="50000"/>
                  </a:schemeClr>
                </a:solidFill>
                <a:latin typeface="Cambria" pitchFamily="18" charset="0"/>
              </a:rPr>
              <a:t>candidates</a:t>
            </a:r>
            <a:r>
              <a:rPr lang="en-US" sz="2800" dirty="0">
                <a:solidFill>
                  <a:schemeClr val="bg2">
                    <a:lumMod val="50000"/>
                  </a:schemeClr>
                </a:solidFill>
                <a:latin typeface="Cambria" pitchFamily="18" charset="0"/>
              </a:rPr>
              <a:t> 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800" dirty="0">
                <a:solidFill>
                  <a:schemeClr val="bg2">
                    <a:lumMod val="50000"/>
                  </a:schemeClr>
                </a:solidFill>
                <a:latin typeface="Cambria" pitchFamily="18" charset="0"/>
              </a:rPr>
              <a:t>Invitation of </a:t>
            </a:r>
            <a:r>
              <a:rPr lang="en-US" sz="2800" dirty="0" smtClean="0">
                <a:solidFill>
                  <a:schemeClr val="bg2">
                    <a:lumMod val="50000"/>
                  </a:schemeClr>
                </a:solidFill>
                <a:latin typeface="Cambria" pitchFamily="18" charset="0"/>
              </a:rPr>
              <a:t>up-to </a:t>
            </a:r>
            <a:r>
              <a:rPr lang="en-US" sz="2800" b="1" i="1" dirty="0">
                <a:solidFill>
                  <a:schemeClr val="bg2">
                    <a:lumMod val="50000"/>
                  </a:schemeClr>
                </a:solidFill>
                <a:latin typeface="Cambria" pitchFamily="18" charset="0"/>
              </a:rPr>
              <a:t>10 </a:t>
            </a:r>
            <a:r>
              <a:rPr lang="en-US" sz="2800" dirty="0">
                <a:solidFill>
                  <a:schemeClr val="bg2">
                    <a:lumMod val="50000"/>
                  </a:schemeClr>
                </a:solidFill>
                <a:latin typeface="Cambria" pitchFamily="18" charset="0"/>
              </a:rPr>
              <a:t>applicants </a:t>
            </a:r>
            <a:endParaRPr lang="en-US" sz="2800" dirty="0" smtClean="0">
              <a:solidFill>
                <a:schemeClr val="bg2">
                  <a:lumMod val="50000"/>
                </a:schemeClr>
              </a:solidFill>
              <a:latin typeface="Cambria" pitchFamily="18" charset="0"/>
            </a:endParaRPr>
          </a:p>
          <a:p>
            <a:pPr lvl="1"/>
            <a:r>
              <a:rPr lang="en-US" sz="2800" dirty="0" smtClean="0">
                <a:solidFill>
                  <a:schemeClr val="bg2">
                    <a:lumMod val="50000"/>
                  </a:schemeClr>
                </a:solidFill>
                <a:latin typeface="Cambria" pitchFamily="18" charset="0"/>
              </a:rPr>
              <a:t>for </a:t>
            </a:r>
            <a:r>
              <a:rPr lang="en-US" sz="2800" dirty="0">
                <a:solidFill>
                  <a:schemeClr val="bg2">
                    <a:lumMod val="50000"/>
                  </a:schemeClr>
                </a:solidFill>
                <a:latin typeface="Cambria" pitchFamily="18" charset="0"/>
              </a:rPr>
              <a:t>joint interviews with </a:t>
            </a:r>
            <a:r>
              <a:rPr lang="en-US" sz="2800" dirty="0" smtClean="0">
                <a:solidFill>
                  <a:schemeClr val="bg2">
                    <a:lumMod val="50000"/>
                  </a:schemeClr>
                </a:solidFill>
                <a:latin typeface="Cambria" pitchFamily="18" charset="0"/>
              </a:rPr>
              <a:t>Company</a:t>
            </a:r>
          </a:p>
          <a:p>
            <a:pPr lvl="1"/>
            <a:r>
              <a:rPr lang="en-US" sz="2800" dirty="0" smtClean="0">
                <a:solidFill>
                  <a:schemeClr val="bg2">
                    <a:lumMod val="50000"/>
                  </a:schemeClr>
                </a:solidFill>
                <a:latin typeface="Cambria" pitchFamily="18" charset="0"/>
              </a:rPr>
              <a:t>Managers </a:t>
            </a:r>
            <a:r>
              <a:rPr lang="en-US" sz="2800" dirty="0">
                <a:solidFill>
                  <a:schemeClr val="bg2">
                    <a:lumMod val="50000"/>
                  </a:schemeClr>
                </a:solidFill>
                <a:latin typeface="Cambria" pitchFamily="18" charset="0"/>
              </a:rPr>
              <a:t>and recommendation </a:t>
            </a:r>
            <a:endParaRPr lang="en-US" sz="2800" dirty="0" smtClean="0">
              <a:solidFill>
                <a:schemeClr val="bg2">
                  <a:lumMod val="50000"/>
                </a:schemeClr>
              </a:solidFill>
              <a:latin typeface="Cambria" pitchFamily="18" charset="0"/>
            </a:endParaRPr>
          </a:p>
          <a:p>
            <a:pPr lvl="1"/>
            <a:r>
              <a:rPr lang="en-US" sz="2800" dirty="0" smtClean="0">
                <a:solidFill>
                  <a:schemeClr val="bg2">
                    <a:lumMod val="50000"/>
                  </a:schemeClr>
                </a:solidFill>
                <a:latin typeface="Cambria" pitchFamily="18" charset="0"/>
              </a:rPr>
              <a:t>on </a:t>
            </a:r>
            <a:r>
              <a:rPr lang="en-US" sz="2800" dirty="0">
                <a:solidFill>
                  <a:schemeClr val="bg2">
                    <a:lumMod val="50000"/>
                  </a:schemeClr>
                </a:solidFill>
                <a:latin typeface="Cambria" pitchFamily="18" charset="0"/>
              </a:rPr>
              <a:t>best </a:t>
            </a:r>
            <a:r>
              <a:rPr lang="en-US" sz="2800" dirty="0" smtClean="0">
                <a:solidFill>
                  <a:schemeClr val="bg2">
                    <a:lumMod val="50000"/>
                  </a:schemeClr>
                </a:solidFill>
                <a:latin typeface="Cambria" pitchFamily="18" charset="0"/>
              </a:rPr>
              <a:t>choice</a:t>
            </a:r>
          </a:p>
          <a:p>
            <a:r>
              <a:rPr lang="en-US" sz="2800" b="1" i="1" dirty="0"/>
              <a:t>       </a:t>
            </a:r>
            <a:endParaRPr lang="el-GR" sz="2800" dirty="0"/>
          </a:p>
        </p:txBody>
      </p:sp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3200400"/>
            <a:ext cx="2133600" cy="337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61068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8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8600" y="152400"/>
            <a:ext cx="8610600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i="1" dirty="0" smtClean="0">
                <a:solidFill>
                  <a:srgbClr val="666699"/>
                </a:solidFill>
              </a:rPr>
              <a:t>DIAMOND </a:t>
            </a:r>
            <a:r>
              <a:rPr lang="en-US" sz="2800" b="1" i="1" dirty="0">
                <a:solidFill>
                  <a:srgbClr val="666699"/>
                </a:solidFill>
              </a:rPr>
              <a:t>(5.000€/</a:t>
            </a:r>
            <a:r>
              <a:rPr lang="en-US" sz="2800" b="1" i="1" dirty="0" err="1" smtClean="0">
                <a:solidFill>
                  <a:srgbClr val="666699"/>
                </a:solidFill>
              </a:rPr>
              <a:t>yr+VAT</a:t>
            </a:r>
            <a:r>
              <a:rPr lang="en-US" sz="2800" b="1" i="1" dirty="0" smtClean="0">
                <a:solidFill>
                  <a:srgbClr val="666699"/>
                </a:solidFill>
              </a:rPr>
              <a:t>) </a:t>
            </a:r>
            <a:r>
              <a:rPr lang="en-US" sz="2800" b="1" i="1" dirty="0">
                <a:solidFill>
                  <a:srgbClr val="666699"/>
                </a:solidFill>
              </a:rPr>
              <a:t> </a:t>
            </a:r>
            <a:endParaRPr lang="en-US" sz="2800" b="1" i="1" dirty="0" smtClean="0">
              <a:solidFill>
                <a:srgbClr val="666699"/>
              </a:solidFill>
            </a:endParaRPr>
          </a:p>
          <a:p>
            <a:pPr marL="342900" indent="-342900">
              <a:buFont typeface="Arial" pitchFamily="34" charset="0"/>
              <a:buChar char="•"/>
            </a:pPr>
            <a:endParaRPr lang="en-US" sz="2800" dirty="0" smtClean="0">
              <a:solidFill>
                <a:srgbClr val="666699"/>
              </a:solidFill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en-US" sz="2800" b="1" i="1" dirty="0" smtClean="0">
                <a:solidFill>
                  <a:srgbClr val="666699"/>
                </a:solidFill>
              </a:rPr>
              <a:t>2</a:t>
            </a:r>
            <a:r>
              <a:rPr lang="en-US" sz="2800" dirty="0" smtClean="0">
                <a:solidFill>
                  <a:srgbClr val="666699"/>
                </a:solidFill>
              </a:rPr>
              <a:t> </a:t>
            </a:r>
            <a:r>
              <a:rPr lang="en-US" sz="2800" dirty="0">
                <a:solidFill>
                  <a:srgbClr val="666699"/>
                </a:solidFill>
              </a:rPr>
              <a:t>internships per year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800" dirty="0">
                <a:solidFill>
                  <a:srgbClr val="666699"/>
                </a:solidFill>
              </a:rPr>
              <a:t>One placement of a Senior </a:t>
            </a:r>
            <a:r>
              <a:rPr lang="en-US" sz="2800" dirty="0" smtClean="0">
                <a:solidFill>
                  <a:srgbClr val="666699"/>
                </a:solidFill>
              </a:rPr>
              <a:t>Executive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800" b="1" i="1" dirty="0" smtClean="0">
                <a:solidFill>
                  <a:srgbClr val="666699"/>
                </a:solidFill>
              </a:rPr>
              <a:t> 1/2day  </a:t>
            </a:r>
            <a:r>
              <a:rPr lang="en-US" sz="2800" dirty="0">
                <a:solidFill>
                  <a:srgbClr val="666699"/>
                </a:solidFill>
              </a:rPr>
              <a:t>workshop for </a:t>
            </a:r>
            <a:r>
              <a:rPr lang="en-US" sz="2800" b="1" i="1" dirty="0">
                <a:solidFill>
                  <a:srgbClr val="666699"/>
                </a:solidFill>
              </a:rPr>
              <a:t>6-10 </a:t>
            </a:r>
            <a:r>
              <a:rPr lang="en-US" sz="2800" dirty="0">
                <a:solidFill>
                  <a:srgbClr val="666699"/>
                </a:solidFill>
              </a:rPr>
              <a:t>Senior Company Managers on Managerial or Leadership topics.</a:t>
            </a:r>
            <a:br>
              <a:rPr lang="en-US" sz="2800" dirty="0">
                <a:solidFill>
                  <a:srgbClr val="666699"/>
                </a:solidFill>
              </a:rPr>
            </a:br>
            <a:r>
              <a:rPr lang="en-US" sz="2800" b="1" i="1" dirty="0">
                <a:solidFill>
                  <a:srgbClr val="666699"/>
                </a:solidFill>
              </a:rPr>
              <a:t>         OR</a:t>
            </a:r>
            <a:r>
              <a:rPr lang="en-US" sz="2800" dirty="0">
                <a:solidFill>
                  <a:srgbClr val="666699"/>
                </a:solidFill>
              </a:rPr>
              <a:t/>
            </a:r>
            <a:br>
              <a:rPr lang="en-US" sz="2800" dirty="0">
                <a:solidFill>
                  <a:srgbClr val="666699"/>
                </a:solidFill>
              </a:rPr>
            </a:br>
            <a:r>
              <a:rPr lang="en-US" sz="2800" dirty="0">
                <a:solidFill>
                  <a:srgbClr val="666699"/>
                </a:solidFill>
              </a:rPr>
              <a:t>Design and implementation of </a:t>
            </a:r>
            <a:r>
              <a:rPr lang="en-US" sz="2800" dirty="0" smtClean="0">
                <a:solidFill>
                  <a:srgbClr val="666699"/>
                </a:solidFill>
              </a:rPr>
              <a:t>a </a:t>
            </a:r>
            <a:r>
              <a:rPr lang="en-US" sz="2800" dirty="0">
                <a:solidFill>
                  <a:srgbClr val="666699"/>
                </a:solidFill>
              </a:rPr>
              <a:t>change, restructuring or rightsizing project, explicitly tailor-made to the Company's </a:t>
            </a:r>
            <a:r>
              <a:rPr lang="en-US" sz="2800" dirty="0" smtClean="0">
                <a:solidFill>
                  <a:srgbClr val="666699"/>
                </a:solidFill>
              </a:rPr>
              <a:t>needs.</a:t>
            </a:r>
          </a:p>
          <a:p>
            <a:pPr lvl="1"/>
            <a:r>
              <a:rPr lang="en-US" sz="2800" dirty="0" smtClean="0">
                <a:solidFill>
                  <a:srgbClr val="666699"/>
                </a:solidFill>
              </a:rPr>
              <a:t>Including </a:t>
            </a:r>
            <a:r>
              <a:rPr lang="en-US" sz="2800" dirty="0" smtClean="0">
                <a:solidFill>
                  <a:srgbClr val="666699"/>
                </a:solidFill>
              </a:rPr>
              <a:t>needs-assessment </a:t>
            </a:r>
            <a:r>
              <a:rPr lang="en-US" sz="2800" dirty="0">
                <a:solidFill>
                  <a:srgbClr val="666699"/>
                </a:solidFill>
              </a:rPr>
              <a:t>analysis, </a:t>
            </a:r>
            <a:r>
              <a:rPr lang="en-US" sz="2800" dirty="0" smtClean="0">
                <a:solidFill>
                  <a:srgbClr val="666699"/>
                </a:solidFill>
              </a:rPr>
              <a:t>proposal</a:t>
            </a:r>
            <a:r>
              <a:rPr lang="en-US" sz="2800" dirty="0">
                <a:solidFill>
                  <a:srgbClr val="666699"/>
                </a:solidFill>
              </a:rPr>
              <a:t>, agreement of deliverable, steps &amp; </a:t>
            </a:r>
            <a:r>
              <a:rPr lang="en-US" sz="2800" dirty="0" smtClean="0">
                <a:solidFill>
                  <a:srgbClr val="666699"/>
                </a:solidFill>
              </a:rPr>
              <a:t>time</a:t>
            </a:r>
          </a:p>
          <a:p>
            <a:pPr lvl="1"/>
            <a:r>
              <a:rPr lang="en-US" sz="2800" dirty="0" smtClean="0">
                <a:solidFill>
                  <a:srgbClr val="666699"/>
                </a:solidFill>
              </a:rPr>
              <a:t>schedule</a:t>
            </a:r>
            <a:r>
              <a:rPr lang="en-US" sz="2800" dirty="0">
                <a:solidFill>
                  <a:srgbClr val="666699"/>
                </a:solidFill>
              </a:rPr>
              <a:t>, </a:t>
            </a:r>
            <a:r>
              <a:rPr lang="en-US" sz="2800" dirty="0" smtClean="0">
                <a:solidFill>
                  <a:srgbClr val="666699"/>
                </a:solidFill>
              </a:rPr>
              <a:t>process </a:t>
            </a:r>
            <a:r>
              <a:rPr lang="en-US" sz="2800" dirty="0">
                <a:solidFill>
                  <a:srgbClr val="666699"/>
                </a:solidFill>
              </a:rPr>
              <a:t>monitoring and </a:t>
            </a:r>
            <a:endParaRPr lang="en-US" sz="2800" dirty="0" smtClean="0">
              <a:solidFill>
                <a:srgbClr val="666699"/>
              </a:solidFill>
            </a:endParaRPr>
          </a:p>
          <a:p>
            <a:pPr lvl="1"/>
            <a:r>
              <a:rPr lang="en-US" sz="2800" dirty="0" smtClean="0">
                <a:solidFill>
                  <a:srgbClr val="666699"/>
                </a:solidFill>
              </a:rPr>
              <a:t>success metrics!</a:t>
            </a:r>
            <a:endParaRPr lang="el-GR" sz="2800" dirty="0">
              <a:solidFill>
                <a:srgbClr val="666699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0800" y="5105400"/>
            <a:ext cx="2667000" cy="1689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45067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011"/>
          <a:stretch/>
        </p:blipFill>
        <p:spPr bwMode="auto">
          <a:xfrm>
            <a:off x="1600200" y="1704539"/>
            <a:ext cx="5702893" cy="32930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>
          <a:xfrm>
            <a:off x="381000" y="381000"/>
            <a:ext cx="8229600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dirty="0">
                <a:solidFill>
                  <a:srgbClr val="0000CC"/>
                </a:solidFill>
                <a:latin typeface="Cambria" pitchFamily="18" charset="0"/>
              </a:rPr>
              <a:t>To JOIN us and become PARTNERS</a:t>
            </a:r>
            <a:r>
              <a:rPr lang="en-US" sz="3600" dirty="0" smtClean="0">
                <a:solidFill>
                  <a:srgbClr val="0000CC"/>
                </a:solidFill>
                <a:latin typeface="Cambria" pitchFamily="18" charset="0"/>
              </a:rPr>
              <a:t>, contact </a:t>
            </a:r>
            <a:r>
              <a:rPr lang="en-US" sz="3600" dirty="0">
                <a:solidFill>
                  <a:srgbClr val="0000CC"/>
                </a:solidFill>
                <a:latin typeface="Cambria" pitchFamily="18" charset="0"/>
              </a:rPr>
              <a:t>us here: </a:t>
            </a:r>
            <a:endParaRPr lang="en-US" sz="3600" dirty="0" smtClean="0">
              <a:solidFill>
                <a:srgbClr val="0000CC"/>
              </a:solidFill>
              <a:latin typeface="Cambria" pitchFamily="18" charset="0"/>
            </a:endParaRPr>
          </a:p>
          <a:p>
            <a:pPr algn="ctr"/>
            <a:endParaRPr lang="en-US" dirty="0">
              <a:latin typeface="Cambria" pitchFamily="18" charset="0"/>
            </a:endParaRPr>
          </a:p>
          <a:p>
            <a:pPr algn="ctr"/>
            <a:endParaRPr lang="en-US" dirty="0" smtClean="0">
              <a:latin typeface="Cambria" pitchFamily="18" charset="0"/>
            </a:endParaRPr>
          </a:p>
          <a:p>
            <a:pPr algn="ctr"/>
            <a:endParaRPr lang="en-US" dirty="0" smtClean="0">
              <a:latin typeface="Cambria" pitchFamily="18" charset="0"/>
            </a:endParaRPr>
          </a:p>
          <a:p>
            <a:pPr algn="ctr"/>
            <a:endParaRPr lang="en-US" dirty="0">
              <a:latin typeface="Cambria" pitchFamily="18" charset="0"/>
            </a:endParaRPr>
          </a:p>
          <a:p>
            <a:pPr algn="ctr"/>
            <a:endParaRPr lang="en-US" dirty="0" smtClean="0">
              <a:latin typeface="Cambria" pitchFamily="18" charset="0"/>
            </a:endParaRPr>
          </a:p>
          <a:p>
            <a:pPr algn="ctr"/>
            <a:endParaRPr lang="en-US" dirty="0">
              <a:latin typeface="Cambria" pitchFamily="18" charset="0"/>
            </a:endParaRPr>
          </a:p>
          <a:p>
            <a:pPr algn="ctr"/>
            <a:endParaRPr lang="en-US" dirty="0" smtClean="0">
              <a:latin typeface="Cambria" pitchFamily="18" charset="0"/>
            </a:endParaRPr>
          </a:p>
          <a:p>
            <a:pPr algn="ctr"/>
            <a:endParaRPr lang="en-US" dirty="0">
              <a:latin typeface="Cambria" pitchFamily="18" charset="0"/>
            </a:endParaRPr>
          </a:p>
          <a:p>
            <a:pPr algn="ctr"/>
            <a:endParaRPr lang="en-US" dirty="0" smtClean="0">
              <a:latin typeface="Cambria" pitchFamily="18" charset="0"/>
            </a:endParaRPr>
          </a:p>
          <a:p>
            <a:pPr algn="ctr"/>
            <a:r>
              <a:rPr lang="en-US" dirty="0">
                <a:latin typeface="Cambria" pitchFamily="18" charset="0"/>
              </a:rPr>
              <a:t/>
            </a:r>
            <a:br>
              <a:rPr lang="en-US" dirty="0">
                <a:latin typeface="Cambria" pitchFamily="18" charset="0"/>
              </a:rPr>
            </a:br>
            <a:r>
              <a:rPr lang="en-US" dirty="0">
                <a:latin typeface="Cambria" pitchFamily="18" charset="0"/>
              </a:rPr>
              <a:t/>
            </a:r>
            <a:br>
              <a:rPr lang="en-US" dirty="0">
                <a:latin typeface="Cambria" pitchFamily="18" charset="0"/>
              </a:rPr>
            </a:br>
            <a:endParaRPr lang="en-US" dirty="0" smtClean="0">
              <a:latin typeface="Cambria" pitchFamily="18" charset="0"/>
            </a:endParaRPr>
          </a:p>
          <a:p>
            <a:pPr algn="ctr"/>
            <a:endParaRPr lang="en-US" dirty="0">
              <a:latin typeface="Cambria" pitchFamily="18" charset="0"/>
            </a:endParaRPr>
          </a:p>
          <a:p>
            <a:pPr algn="ctr"/>
            <a:endParaRPr lang="en-US" dirty="0" smtClean="0">
              <a:latin typeface="Cambria" pitchFamily="18" charset="0"/>
            </a:endParaRPr>
          </a:p>
          <a:p>
            <a:pPr algn="ctr"/>
            <a:r>
              <a:rPr lang="en-US" dirty="0" smtClean="0">
                <a:latin typeface="Cambria" pitchFamily="18" charset="0"/>
              </a:rPr>
              <a:t>CONNECT </a:t>
            </a:r>
            <a:r>
              <a:rPr lang="en-US" dirty="0">
                <a:latin typeface="Cambria" pitchFamily="18" charset="0"/>
              </a:rPr>
              <a:t>H.E.R.</a:t>
            </a:r>
            <a:br>
              <a:rPr lang="en-US" dirty="0">
                <a:latin typeface="Cambria" pitchFamily="18" charset="0"/>
              </a:rPr>
            </a:br>
            <a:r>
              <a:rPr lang="en-US" dirty="0">
                <a:latin typeface="Cambria" pitchFamily="18" charset="0"/>
              </a:rPr>
              <a:t>a division of PRIME MANAGEMENT </a:t>
            </a:r>
            <a:r>
              <a:rPr lang="en-US" dirty="0" smtClean="0">
                <a:latin typeface="Cambria" pitchFamily="18" charset="0"/>
              </a:rPr>
              <a:t>SERVICES</a:t>
            </a:r>
          </a:p>
          <a:p>
            <a:pPr algn="ctr"/>
            <a:r>
              <a:rPr lang="en-US" dirty="0" smtClean="0">
                <a:latin typeface="Cambria" pitchFamily="18" charset="0"/>
              </a:rPr>
              <a:t>City Plaza, Office </a:t>
            </a:r>
            <a:r>
              <a:rPr lang="en-US" dirty="0">
                <a:latin typeface="Cambria" pitchFamily="18" charset="0"/>
              </a:rPr>
              <a:t># </a:t>
            </a:r>
            <a:r>
              <a:rPr lang="en-US" dirty="0" smtClean="0">
                <a:latin typeface="Cambria" pitchFamily="18" charset="0"/>
              </a:rPr>
              <a:t>310</a:t>
            </a:r>
            <a:r>
              <a:rPr lang="en-US" dirty="0">
                <a:latin typeface="Cambria" pitchFamily="18" charset="0"/>
              </a:rPr>
              <a:t/>
            </a:r>
            <a:br>
              <a:rPr lang="en-US" dirty="0">
                <a:latin typeface="Cambria" pitchFamily="18" charset="0"/>
              </a:rPr>
            </a:br>
            <a:r>
              <a:rPr lang="en-US" dirty="0">
                <a:latin typeface="Cambria" pitchFamily="18" charset="0"/>
              </a:rPr>
              <a:t>E-mail: </a:t>
            </a:r>
            <a:r>
              <a:rPr lang="en-US" u="sng" dirty="0">
                <a:latin typeface="Cambria" pitchFamily="18" charset="0"/>
                <a:hlinkClick r:id="rId3"/>
              </a:rPr>
              <a:t>bridge@connect-her.gr </a:t>
            </a:r>
            <a:endParaRPr lang="el-GR" dirty="0"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25602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231307" y="381000"/>
            <a:ext cx="6324600" cy="45858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1" i="1" dirty="0" smtClean="0">
                <a:solidFill>
                  <a:srgbClr val="0000CC"/>
                </a:solidFill>
              </a:rPr>
              <a:t>and here …</a:t>
            </a:r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r>
              <a:rPr lang="en-US" dirty="0"/>
              <a:t/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10" y="1219200"/>
            <a:ext cx="8991600" cy="541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077992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15" y="2900039"/>
            <a:ext cx="9175072" cy="2233406"/>
          </a:xfrm>
          <a:prstGeom prst="rect">
            <a:avLst/>
          </a:prstGeom>
        </p:spPr>
      </p:pic>
      <p:sp>
        <p:nvSpPr>
          <p:cNvPr id="3" name="Title 1"/>
          <p:cNvSpPr txBox="1">
            <a:spLocks/>
          </p:cNvSpPr>
          <p:nvPr/>
        </p:nvSpPr>
        <p:spPr>
          <a:xfrm>
            <a:off x="493451" y="723900"/>
            <a:ext cx="8229600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 smtClean="0">
                <a:solidFill>
                  <a:srgbClr val="0070C0"/>
                </a:solidFill>
              </a:rPr>
              <a:t>Our motto…</a:t>
            </a:r>
            <a:endParaRPr lang="el-GR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14365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400">
        <p14:honeycomb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193577" y="228600"/>
            <a:ext cx="63246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6000" dirty="0" smtClean="0">
                <a:solidFill>
                  <a:srgbClr val="0000CC"/>
                </a:solidFill>
                <a:latin typeface="Cambria" pitchFamily="18" charset="0"/>
              </a:rPr>
              <a:t>You are </a:t>
            </a:r>
          </a:p>
          <a:p>
            <a:pPr algn="ctr"/>
            <a:r>
              <a:rPr lang="en-US" sz="6000" dirty="0" smtClean="0">
                <a:solidFill>
                  <a:srgbClr val="0000CC"/>
                </a:solidFill>
                <a:latin typeface="Cambria" pitchFamily="18" charset="0"/>
              </a:rPr>
              <a:t>welcome aboard! </a:t>
            </a:r>
            <a:endParaRPr lang="en-US" sz="6000" dirty="0" smtClean="0">
              <a:latin typeface="Cambria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5600" y="2362200"/>
            <a:ext cx="3130277" cy="4192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88862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1039</TotalTime>
  <Words>618</Words>
  <Application>Microsoft Office PowerPoint</Application>
  <PresentationFormat>On-screen Show (4:3)</PresentationFormat>
  <Paragraphs>168</Paragraphs>
  <Slides>27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Office Theme</vt:lpstr>
      <vt:lpstr>PowerPoint Presentation</vt:lpstr>
      <vt:lpstr>It all started  with the Vision  of a woman!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Internships</vt:lpstr>
      <vt:lpstr>Entry-level Jobs</vt:lpstr>
      <vt:lpstr>Mid-level Jobs</vt:lpstr>
      <vt:lpstr>Senior Jobs</vt:lpstr>
      <vt:lpstr>Clarity &amp; Transparency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CONNECT</dc:creator>
  <cp:lastModifiedBy>CONNECT</cp:lastModifiedBy>
  <cp:revision>38</cp:revision>
  <dcterms:created xsi:type="dcterms:W3CDTF">2006-08-16T00:00:00Z</dcterms:created>
  <dcterms:modified xsi:type="dcterms:W3CDTF">2014-06-05T15:15:04Z</dcterms:modified>
</cp:coreProperties>
</file>